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469" r:id="rId3"/>
    <p:sldId id="470"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1" r:id="rId35"/>
    <p:sldId id="502" r:id="rId36"/>
    <p:sldId id="503" r:id="rId37"/>
    <p:sldId id="504" r:id="rId38"/>
    <p:sldId id="505" r:id="rId39"/>
    <p:sldId id="506"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008000"/>
    <a:srgbClr val="E7E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6"/>
      </p:cViewPr>
      <p:guideLst>
        <p:guide orient="horz" pos="2160"/>
        <p:guide pos="2880"/>
      </p:guideLst>
    </p:cSldViewPr>
  </p:slideViewPr>
  <p:notesTextViewPr>
    <p:cViewPr>
      <p:scale>
        <a:sx n="100" d="100"/>
        <a:sy n="100" d="100"/>
      </p:scale>
      <p:origin x="0" y="0"/>
    </p:cViewPr>
  </p:notesTextViewPr>
  <p:notesViewPr>
    <p:cSldViewPr>
      <p:cViewPr>
        <p:scale>
          <a:sx n="48" d="100"/>
          <a:sy n="48" d="100"/>
        </p:scale>
        <p:origin x="-1908" y="-27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318E32C-CB84-49A9-8862-F1248BB651C0}" type="datetimeFigureOut">
              <a:rPr lang="es-CO"/>
              <a:pPr>
                <a:defRPr/>
              </a:pPr>
              <a:t>18/10/2014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FB64AB0-0E8F-4C73-B7C3-78A1C8B45C4A}" type="slidenum">
              <a:rPr lang="es-CO"/>
              <a:pPr>
                <a:defRPr/>
              </a:pPr>
              <a:t>‹Nº›</a:t>
            </a:fld>
            <a:endParaRPr lang="es-CO"/>
          </a:p>
        </p:txBody>
      </p:sp>
    </p:spTree>
    <p:extLst>
      <p:ext uri="{BB962C8B-B14F-4D97-AF65-F5344CB8AC3E}">
        <p14:creationId xmlns:p14="http://schemas.microsoft.com/office/powerpoint/2010/main" val="38428548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smtClean="0"/>
          </a:p>
        </p:txBody>
      </p:sp>
      <p:sp>
        <p:nvSpPr>
          <p:cNvPr id="522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fld id="{287F0F2E-18E6-4143-804D-AB7F34BF4CE8}" type="slidenum">
              <a:rPr lang="es-PE">
                <a:latin typeface="Calibri" pitchFamily="34" charset="0"/>
              </a:rPr>
              <a:pPr fontAlgn="base">
                <a:spcBef>
                  <a:spcPct val="0"/>
                </a:spcBef>
                <a:spcAft>
                  <a:spcPct val="0"/>
                </a:spcAft>
              </a:pPr>
              <a:t>5</a:t>
            </a:fld>
            <a:endParaRPr lang="es-PE">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BCD5DF3-9551-4339-8DDC-4B0F344A701E}" type="datetimeFigureOut">
              <a:rPr lang="es-ES"/>
              <a:pPr>
                <a:defRPr/>
              </a:pPr>
              <a:t>18/10/2014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704414F-9698-443B-B566-C5161D7F6657}" type="slidenum">
              <a:rPr lang="es-ES"/>
              <a:pPr>
                <a:defRPr/>
              </a:pPr>
              <a:t>‹Nº›</a:t>
            </a:fld>
            <a:endParaRPr lang="es-ES"/>
          </a:p>
        </p:txBody>
      </p:sp>
    </p:spTree>
    <p:extLst>
      <p:ext uri="{BB962C8B-B14F-4D97-AF65-F5344CB8AC3E}">
        <p14:creationId xmlns:p14="http://schemas.microsoft.com/office/powerpoint/2010/main" val="29090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ED66E98-F439-40ED-9827-86C131BACC8C}" type="datetimeFigureOut">
              <a:rPr lang="es-ES"/>
              <a:pPr>
                <a:defRPr/>
              </a:pPr>
              <a:t>18/10/2014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79A3610-D0FE-451F-B6F4-247772289818}" type="slidenum">
              <a:rPr lang="es-ES"/>
              <a:pPr>
                <a:defRPr/>
              </a:pPr>
              <a:t>‹Nº›</a:t>
            </a:fld>
            <a:endParaRPr lang="es-ES"/>
          </a:p>
        </p:txBody>
      </p:sp>
    </p:spTree>
    <p:extLst>
      <p:ext uri="{BB962C8B-B14F-4D97-AF65-F5344CB8AC3E}">
        <p14:creationId xmlns:p14="http://schemas.microsoft.com/office/powerpoint/2010/main" val="27110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BCA29BE-7498-48BD-A4B4-1DB3754EA5E3}" type="datetimeFigureOut">
              <a:rPr lang="es-ES"/>
              <a:pPr>
                <a:defRPr/>
              </a:pPr>
              <a:t>18/10/2014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697841B-46FE-4AA8-B7BC-E5F70D1DC7E7}" type="slidenum">
              <a:rPr lang="es-ES"/>
              <a:pPr>
                <a:defRPr/>
              </a:pPr>
              <a:t>‹Nº›</a:t>
            </a:fld>
            <a:endParaRPr lang="es-ES"/>
          </a:p>
        </p:txBody>
      </p:sp>
    </p:spTree>
    <p:extLst>
      <p:ext uri="{BB962C8B-B14F-4D97-AF65-F5344CB8AC3E}">
        <p14:creationId xmlns:p14="http://schemas.microsoft.com/office/powerpoint/2010/main" val="208678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FDBB103-04E4-4539-AB7B-C5038404382A}" type="slidenum">
              <a:rPr lang="es-ES"/>
              <a:pPr>
                <a:defRPr/>
              </a:pPr>
              <a:t>‹Nº›</a:t>
            </a:fld>
            <a:endParaRPr lang="es-ES"/>
          </a:p>
        </p:txBody>
      </p:sp>
    </p:spTree>
    <p:extLst>
      <p:ext uri="{BB962C8B-B14F-4D97-AF65-F5344CB8AC3E}">
        <p14:creationId xmlns:p14="http://schemas.microsoft.com/office/powerpoint/2010/main" val="141192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3335542A-960F-4F52-886A-C9C72EBDFE2E}" type="slidenum">
              <a:rPr lang="es-ES"/>
              <a:pPr>
                <a:defRPr/>
              </a:pPr>
              <a:t>‹Nº›</a:t>
            </a:fld>
            <a:endParaRPr lang="es-ES"/>
          </a:p>
        </p:txBody>
      </p:sp>
    </p:spTree>
    <p:extLst>
      <p:ext uri="{BB962C8B-B14F-4D97-AF65-F5344CB8AC3E}">
        <p14:creationId xmlns:p14="http://schemas.microsoft.com/office/powerpoint/2010/main" val="232391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1D910A70-0705-40B4-8D44-D44B0CE98EC9}" type="slidenum">
              <a:rPr lang="es-ES"/>
              <a:pPr>
                <a:defRPr/>
              </a:pPr>
              <a:t>‹Nº›</a:t>
            </a:fld>
            <a:endParaRPr lang="es-ES"/>
          </a:p>
        </p:txBody>
      </p:sp>
    </p:spTree>
    <p:extLst>
      <p:ext uri="{BB962C8B-B14F-4D97-AF65-F5344CB8AC3E}">
        <p14:creationId xmlns:p14="http://schemas.microsoft.com/office/powerpoint/2010/main" val="86185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ftr" sz="quarter" idx="11"/>
          </p:nvPr>
        </p:nvSpPr>
        <p:spPr/>
        <p:txBody>
          <a:bodyPr/>
          <a:lstStyle>
            <a:lvl1pPr>
              <a:defRPr/>
            </a:lvl1pPr>
          </a:lstStyle>
          <a:p>
            <a:pPr>
              <a:defRPr/>
            </a:pPr>
            <a:endParaRPr lang="es-ES"/>
          </a:p>
        </p:txBody>
      </p:sp>
      <p:sp>
        <p:nvSpPr>
          <p:cNvPr id="8" name="Rectangle 6"/>
          <p:cNvSpPr>
            <a:spLocks noGrp="1" noChangeArrowheads="1"/>
          </p:cNvSpPr>
          <p:nvPr>
            <p:ph type="sldNum" sz="quarter" idx="12"/>
          </p:nvPr>
        </p:nvSpPr>
        <p:spPr/>
        <p:txBody>
          <a:bodyPr/>
          <a:lstStyle>
            <a:lvl1pPr>
              <a:defRPr/>
            </a:lvl1pPr>
          </a:lstStyle>
          <a:p>
            <a:pPr>
              <a:defRPr/>
            </a:pPr>
            <a:fld id="{38505191-E09F-4203-A475-B0DB1D3E5388}" type="slidenum">
              <a:rPr lang="es-ES"/>
              <a:pPr>
                <a:defRPr/>
              </a:pPr>
              <a:t>‹Nº›</a:t>
            </a:fld>
            <a:endParaRPr lang="es-ES"/>
          </a:p>
        </p:txBody>
      </p:sp>
    </p:spTree>
    <p:extLst>
      <p:ext uri="{BB962C8B-B14F-4D97-AF65-F5344CB8AC3E}">
        <p14:creationId xmlns:p14="http://schemas.microsoft.com/office/powerpoint/2010/main" val="3592648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1143000"/>
          </a:xfrm>
        </p:spPr>
        <p:txBody>
          <a:bodyPr/>
          <a:lstStyle/>
          <a:p>
            <a:r>
              <a:rPr lang="es-ES" smtClean="0"/>
              <a:t>Haga clic para modificar el estilo de título del patrón</a:t>
            </a:r>
            <a:endParaRPr lang="es-CO"/>
          </a:p>
        </p:txBody>
      </p:sp>
      <p:sp>
        <p:nvSpPr>
          <p:cNvPr id="3" name="2 Marcador de SmartArt"/>
          <p:cNvSpPr>
            <a:spLocks noGrp="1"/>
          </p:cNvSpPr>
          <p:nvPr>
            <p:ph type="dgm" idx="1"/>
          </p:nvPr>
        </p:nvSpPr>
        <p:spPr>
          <a:xfrm>
            <a:off x="838200" y="1905000"/>
            <a:ext cx="7772400" cy="4114800"/>
          </a:xfrm>
        </p:spPr>
        <p:txBody>
          <a:bodyPr/>
          <a:lstStyle/>
          <a:p>
            <a:endParaRPr lang="es-CO"/>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003B51AA-0D74-4EF6-B5A8-257BEE72E84D}" type="slidenum">
              <a:rPr lang="es-ES"/>
              <a:pPr/>
              <a:t>‹Nº›</a:t>
            </a:fld>
            <a:endParaRPr lang="es-ES"/>
          </a:p>
        </p:txBody>
      </p:sp>
    </p:spTree>
    <p:extLst>
      <p:ext uri="{BB962C8B-B14F-4D97-AF65-F5344CB8AC3E}">
        <p14:creationId xmlns:p14="http://schemas.microsoft.com/office/powerpoint/2010/main" val="273955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Rectángulo redondeado"/>
          <p:cNvSpPr/>
          <p:nvPr/>
        </p:nvSpPr>
        <p:spPr bwMode="auto">
          <a:xfrm>
            <a:off x="4357688" y="0"/>
            <a:ext cx="4786312" cy="3571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 name="2 CuadroTexto"/>
          <p:cNvSpPr txBox="1">
            <a:spLocks noChangeArrowheads="1"/>
          </p:cNvSpPr>
          <p:nvPr userDrawn="1"/>
        </p:nvSpPr>
        <p:spPr bwMode="auto">
          <a:xfrm>
            <a:off x="4500563" y="0"/>
            <a:ext cx="4500562" cy="3698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b="1" dirty="0" smtClean="0">
                <a:latin typeface="Arial Rounded MT Bold" pitchFamily="34" charset="0"/>
              </a:rPr>
              <a:t>PROYECTOS TECNÓLOGICOS </a:t>
            </a:r>
            <a:r>
              <a:rPr lang="es-ES" b="1" dirty="0" smtClean="0">
                <a:latin typeface="Arial Rounded MT Bold" pitchFamily="34" charset="0"/>
              </a:rPr>
              <a:t>II</a:t>
            </a:r>
            <a:endParaRPr lang="es-ES" b="1" dirty="0" smtClean="0">
              <a:latin typeface="Arial Rounded MT Bold" pitchFamily="34" charset="0"/>
            </a:endParaRPr>
          </a:p>
        </p:txBody>
      </p:sp>
      <p:sp>
        <p:nvSpPr>
          <p:cNvPr id="4" name="Text Box 13"/>
          <p:cNvSpPr txBox="1">
            <a:spLocks noChangeArrowheads="1"/>
          </p:cNvSpPr>
          <p:nvPr userDrawn="1"/>
        </p:nvSpPr>
        <p:spPr bwMode="auto">
          <a:xfrm>
            <a:off x="5940425" y="6453188"/>
            <a:ext cx="3527425"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600" b="1" smtClean="0">
                <a:solidFill>
                  <a:schemeClr val="bg1"/>
                </a:solidFill>
              </a:rPr>
              <a:t>edudajer     hotmail.com</a:t>
            </a:r>
          </a:p>
        </p:txBody>
      </p:sp>
      <p:pic>
        <p:nvPicPr>
          <p:cNvPr id="5" name="13 Imagen" descr="email-animado.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429375"/>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10 Grupo"/>
          <p:cNvGrpSpPr>
            <a:grpSpLocks/>
          </p:cNvGrpSpPr>
          <p:nvPr userDrawn="1"/>
        </p:nvGrpSpPr>
        <p:grpSpPr bwMode="auto">
          <a:xfrm>
            <a:off x="0" y="0"/>
            <a:ext cx="9144000" cy="857250"/>
            <a:chOff x="0" y="0"/>
            <a:chExt cx="9144000" cy="857250"/>
          </a:xfrm>
        </p:grpSpPr>
        <p:sp>
          <p:nvSpPr>
            <p:cNvPr id="7" name="6 Rectángulo redondeado"/>
            <p:cNvSpPr/>
            <p:nvPr userDrawn="1"/>
          </p:nvSpPr>
          <p:spPr bwMode="auto">
            <a:xfrm>
              <a:off x="0" y="0"/>
              <a:ext cx="4357688" cy="85725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Rectángulo redondeado"/>
            <p:cNvSpPr/>
            <p:nvPr/>
          </p:nvSpPr>
          <p:spPr bwMode="auto">
            <a:xfrm>
              <a:off x="3000375" y="285750"/>
              <a:ext cx="6143625" cy="5715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 name="13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3" y="93438"/>
              <a:ext cx="2216175" cy="67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9 Rectángulo"/>
          <p:cNvSpPr/>
          <p:nvPr userDrawn="1"/>
        </p:nvSpPr>
        <p:spPr>
          <a:xfrm>
            <a:off x="0" y="6353175"/>
            <a:ext cx="9144000" cy="50482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S_tradnl" b="1" dirty="0">
                <a:solidFill>
                  <a:schemeClr val="accent2"/>
                </a:solidFill>
              </a:rPr>
              <a:t>Email:  majodato@hotmail.com</a:t>
            </a:r>
            <a:endParaRPr lang="es-CO" b="1" dirty="0">
              <a:solidFill>
                <a:schemeClr val="accent2"/>
              </a:solidFill>
            </a:endParaRPr>
          </a:p>
        </p:txBody>
      </p:sp>
      <p:sp>
        <p:nvSpPr>
          <p:cNvPr id="11" name="3 Marcador de fecha"/>
          <p:cNvSpPr>
            <a:spLocks noGrp="1"/>
          </p:cNvSpPr>
          <p:nvPr userDrawn="1">
            <p:ph type="dt" sz="half" idx="10"/>
          </p:nvPr>
        </p:nvSpPr>
        <p:spPr>
          <a:xfrm>
            <a:off x="468313" y="5805488"/>
            <a:ext cx="2133600" cy="365125"/>
          </a:xfrm>
        </p:spPr>
        <p:txBody>
          <a:bodyPr/>
          <a:lstStyle>
            <a:lvl1pPr>
              <a:defRPr/>
            </a:lvl1pPr>
          </a:lstStyle>
          <a:p>
            <a:pPr>
              <a:defRPr/>
            </a:pPr>
            <a:fld id="{5E8F976B-F50B-4DA0-89E5-BE7796D2DD3C}" type="datetimeFigureOut">
              <a:rPr lang="es-ES"/>
              <a:pPr>
                <a:defRPr/>
              </a:pPr>
              <a:t>18/10/2014</a:t>
            </a:fld>
            <a:endParaRPr lang="es-ES"/>
          </a:p>
        </p:txBody>
      </p:sp>
      <p:sp>
        <p:nvSpPr>
          <p:cNvPr id="12" name="5 Marcador de número de diapositiva"/>
          <p:cNvSpPr>
            <a:spLocks noGrp="1"/>
          </p:cNvSpPr>
          <p:nvPr userDrawn="1">
            <p:ph type="sldNum" sz="quarter" idx="11"/>
          </p:nvPr>
        </p:nvSpPr>
        <p:spPr>
          <a:xfrm>
            <a:off x="6516688" y="5516563"/>
            <a:ext cx="2133600" cy="365125"/>
          </a:xfrm>
        </p:spPr>
        <p:txBody>
          <a:bodyPr/>
          <a:lstStyle>
            <a:lvl1pPr>
              <a:defRPr/>
            </a:lvl1pPr>
          </a:lstStyle>
          <a:p>
            <a:pPr>
              <a:defRPr/>
            </a:pPr>
            <a:fld id="{4B684E72-E400-44AD-9AF1-4CBCE9D49D62}" type="slidenum">
              <a:rPr lang="es-ES"/>
              <a:pPr>
                <a:defRPr/>
              </a:pPr>
              <a:t>‹Nº›</a:t>
            </a:fld>
            <a:endParaRPr lang="es-ES" dirty="0"/>
          </a:p>
        </p:txBody>
      </p:sp>
    </p:spTree>
    <p:extLst>
      <p:ext uri="{BB962C8B-B14F-4D97-AF65-F5344CB8AC3E}">
        <p14:creationId xmlns:p14="http://schemas.microsoft.com/office/powerpoint/2010/main" val="231763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A9590B7-806A-4054-80ED-BB3E66799860}" type="datetimeFigureOut">
              <a:rPr lang="es-ES"/>
              <a:pPr>
                <a:defRPr/>
              </a:pPr>
              <a:t>18/10/2014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BA888E1-F101-4B1B-A20C-9B9AF179A0E2}" type="slidenum">
              <a:rPr lang="es-ES"/>
              <a:pPr>
                <a:defRPr/>
              </a:pPr>
              <a:t>‹Nº›</a:t>
            </a:fld>
            <a:endParaRPr lang="es-ES"/>
          </a:p>
        </p:txBody>
      </p:sp>
    </p:spTree>
    <p:extLst>
      <p:ext uri="{BB962C8B-B14F-4D97-AF65-F5344CB8AC3E}">
        <p14:creationId xmlns:p14="http://schemas.microsoft.com/office/powerpoint/2010/main" val="421569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A524D45-D6DB-41A4-B957-2D481CDD5FA0}" type="datetimeFigureOut">
              <a:rPr lang="es-ES"/>
              <a:pPr>
                <a:defRPr/>
              </a:pPr>
              <a:t>18/10/2014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6FD9C37-731F-44AB-81BC-5FEF595282A2}" type="slidenum">
              <a:rPr lang="es-ES"/>
              <a:pPr>
                <a:defRPr/>
              </a:pPr>
              <a:t>‹Nº›</a:t>
            </a:fld>
            <a:endParaRPr lang="es-ES"/>
          </a:p>
        </p:txBody>
      </p:sp>
    </p:spTree>
    <p:extLst>
      <p:ext uri="{BB962C8B-B14F-4D97-AF65-F5344CB8AC3E}">
        <p14:creationId xmlns:p14="http://schemas.microsoft.com/office/powerpoint/2010/main" val="294091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4F774DF4-958E-4F16-9FAA-F81A302DD605}" type="datetimeFigureOut">
              <a:rPr lang="es-ES"/>
              <a:pPr>
                <a:defRPr/>
              </a:pPr>
              <a:t>18/10/2014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9A1A411-1DDB-496A-A42E-B441186BA75C}" type="slidenum">
              <a:rPr lang="es-ES"/>
              <a:pPr>
                <a:defRPr/>
              </a:pPr>
              <a:t>‹Nº›</a:t>
            </a:fld>
            <a:endParaRPr lang="es-ES"/>
          </a:p>
        </p:txBody>
      </p:sp>
    </p:spTree>
    <p:extLst>
      <p:ext uri="{BB962C8B-B14F-4D97-AF65-F5344CB8AC3E}">
        <p14:creationId xmlns:p14="http://schemas.microsoft.com/office/powerpoint/2010/main" val="228041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F5FD9C5-70B5-4D78-87DE-8B9989155135}" type="datetimeFigureOut">
              <a:rPr lang="es-ES"/>
              <a:pPr>
                <a:defRPr/>
              </a:pPr>
              <a:t>18/10/2014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AE675F6-FA30-473B-B387-4A6B6E29F58A}" type="slidenum">
              <a:rPr lang="es-ES"/>
              <a:pPr>
                <a:defRPr/>
              </a:pPr>
              <a:t>‹Nº›</a:t>
            </a:fld>
            <a:endParaRPr lang="es-ES"/>
          </a:p>
        </p:txBody>
      </p:sp>
    </p:spTree>
    <p:extLst>
      <p:ext uri="{BB962C8B-B14F-4D97-AF65-F5344CB8AC3E}">
        <p14:creationId xmlns:p14="http://schemas.microsoft.com/office/powerpoint/2010/main" val="303087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9A81159-0914-4729-94D1-A73F48BC5056}" type="datetimeFigureOut">
              <a:rPr lang="es-ES"/>
              <a:pPr>
                <a:defRPr/>
              </a:pPr>
              <a:t>18/10/2014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F302847-9AD0-4420-B860-A682A3C6ED4C}" type="slidenum">
              <a:rPr lang="es-ES"/>
              <a:pPr>
                <a:defRPr/>
              </a:pPr>
              <a:t>‹Nº›</a:t>
            </a:fld>
            <a:endParaRPr lang="es-ES"/>
          </a:p>
        </p:txBody>
      </p:sp>
    </p:spTree>
    <p:extLst>
      <p:ext uri="{BB962C8B-B14F-4D97-AF65-F5344CB8AC3E}">
        <p14:creationId xmlns:p14="http://schemas.microsoft.com/office/powerpoint/2010/main" val="86170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78D9187-E1FF-4E5D-8EDB-C856392525CB}" type="datetimeFigureOut">
              <a:rPr lang="es-ES"/>
              <a:pPr>
                <a:defRPr/>
              </a:pPr>
              <a:t>18/10/2014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25D8129-F05D-4C95-8609-B38E6E3DC28D}" type="slidenum">
              <a:rPr lang="es-ES"/>
              <a:pPr>
                <a:defRPr/>
              </a:pPr>
              <a:t>‹Nº›</a:t>
            </a:fld>
            <a:endParaRPr lang="es-ES"/>
          </a:p>
        </p:txBody>
      </p:sp>
    </p:spTree>
    <p:extLst>
      <p:ext uri="{BB962C8B-B14F-4D97-AF65-F5344CB8AC3E}">
        <p14:creationId xmlns:p14="http://schemas.microsoft.com/office/powerpoint/2010/main" val="154905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911CDC0-7A11-448D-A3E3-C981C5E2ED44}" type="datetimeFigureOut">
              <a:rPr lang="es-ES"/>
              <a:pPr>
                <a:defRPr/>
              </a:pPr>
              <a:t>18/10/2014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034524A-C7E9-487E-A80D-E897B2F0B042}" type="slidenum">
              <a:rPr lang="es-ES"/>
              <a:pPr>
                <a:defRPr/>
              </a:pPr>
              <a:t>‹Nº›</a:t>
            </a:fld>
            <a:endParaRPr lang="es-ES"/>
          </a:p>
        </p:txBody>
      </p:sp>
    </p:spTree>
    <p:extLst>
      <p:ext uri="{BB962C8B-B14F-4D97-AF65-F5344CB8AC3E}">
        <p14:creationId xmlns:p14="http://schemas.microsoft.com/office/powerpoint/2010/main" val="370092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22DC0B-3349-4205-B101-43BD910FB4DA}" type="datetimeFigureOut">
              <a:rPr lang="es-ES"/>
              <a:pPr>
                <a:defRPr/>
              </a:pPr>
              <a:t>18/10/2014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E4F0D2-2B8E-49BB-B144-51D411EBF3B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46" r:id="rId1"/>
    <p:sldLayoutId id="214748395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7" r:id="rId12"/>
    <p:sldLayoutId id="2147483958" r:id="rId13"/>
    <p:sldLayoutId id="2147483959" r:id="rId14"/>
    <p:sldLayoutId id="2147483960" r:id="rId15"/>
    <p:sldLayoutId id="2147483961" r:id="rId1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iz.on.net.mk/files/u1/sliki-od-Marko-genij-115.jp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ctrTitle"/>
          </p:nvPr>
        </p:nvSpPr>
        <p:spPr>
          <a:xfrm>
            <a:off x="687388" y="30163"/>
            <a:ext cx="7886700" cy="1470025"/>
          </a:xfrm>
        </p:spPr>
        <p:txBody>
          <a:bodyPr/>
          <a:lstStyle/>
          <a:p>
            <a:pPr eaLnBrk="1" hangingPunct="1"/>
            <a:r>
              <a:rPr lang="es-ES" sz="4000" dirty="0" smtClean="0">
                <a:solidFill>
                  <a:srgbClr val="FF0000"/>
                </a:solidFill>
                <a:latin typeface="Arial Rounded MT Bold" pitchFamily="34" charset="0"/>
              </a:rPr>
              <a:t>PROYECTOS TECNOLOGICOS I</a:t>
            </a:r>
          </a:p>
        </p:txBody>
      </p:sp>
      <p:sp>
        <p:nvSpPr>
          <p:cNvPr id="7171" name="2 Subtítulo"/>
          <p:cNvSpPr>
            <a:spLocks noGrp="1"/>
          </p:cNvSpPr>
          <p:nvPr>
            <p:ph type="subTitle" idx="1"/>
          </p:nvPr>
        </p:nvSpPr>
        <p:spPr>
          <a:xfrm>
            <a:off x="1258888" y="2274888"/>
            <a:ext cx="6986587" cy="1695450"/>
          </a:xfrm>
        </p:spPr>
        <p:txBody>
          <a:bodyPr/>
          <a:lstStyle/>
          <a:p>
            <a:pPr eaLnBrk="1" hangingPunct="1"/>
            <a:r>
              <a:rPr lang="es-ES" sz="1800" dirty="0" smtClean="0">
                <a:solidFill>
                  <a:srgbClr val="0070C0"/>
                </a:solidFill>
                <a:latin typeface="Arial Rounded MT Bold" pitchFamily="34" charset="0"/>
              </a:rPr>
              <a:t>Administrador de Empresas</a:t>
            </a:r>
          </a:p>
          <a:p>
            <a:pPr eaLnBrk="1" hangingPunct="1"/>
            <a:r>
              <a:rPr lang="es-ES" sz="1800" dirty="0" smtClean="0">
                <a:solidFill>
                  <a:srgbClr val="0070C0"/>
                </a:solidFill>
                <a:latin typeface="Arial Rounded MT Bold" pitchFamily="34" charset="0"/>
              </a:rPr>
              <a:t>Ingeniero de Sistemas</a:t>
            </a:r>
          </a:p>
          <a:p>
            <a:pPr eaLnBrk="1" hangingPunct="1"/>
            <a:r>
              <a:rPr lang="es-ES" sz="1800" dirty="0" smtClean="0">
                <a:solidFill>
                  <a:srgbClr val="0070C0"/>
                </a:solidFill>
                <a:latin typeface="Arial Rounded MT Bold" pitchFamily="34" charset="0"/>
              </a:rPr>
              <a:t>Esp. En Admón. de la Informática Educativa</a:t>
            </a:r>
          </a:p>
          <a:p>
            <a:pPr eaLnBrk="1" hangingPunct="1"/>
            <a:r>
              <a:rPr lang="es-ES" sz="1800" dirty="0" smtClean="0">
                <a:solidFill>
                  <a:srgbClr val="0070C0"/>
                </a:solidFill>
                <a:latin typeface="Arial Rounded MT Bold" pitchFamily="34" charset="0"/>
              </a:rPr>
              <a:t>Esp. En Gerencia Informática</a:t>
            </a:r>
          </a:p>
          <a:p>
            <a:pPr eaLnBrk="1" hangingPunct="1"/>
            <a:r>
              <a:rPr lang="es-ES" sz="1800" dirty="0" smtClean="0">
                <a:solidFill>
                  <a:srgbClr val="0070C0"/>
                </a:solidFill>
                <a:latin typeface="Arial Rounded MT Bold" pitchFamily="34" charset="0"/>
              </a:rPr>
              <a:t>Asesor en proyectos de Investigación en Informática y Telemática</a:t>
            </a:r>
          </a:p>
        </p:txBody>
      </p:sp>
      <p:sp>
        <p:nvSpPr>
          <p:cNvPr id="7172" name="3 Rectángulo"/>
          <p:cNvSpPr>
            <a:spLocks noChangeArrowheads="1"/>
          </p:cNvSpPr>
          <p:nvPr/>
        </p:nvSpPr>
        <p:spPr bwMode="auto">
          <a:xfrm>
            <a:off x="500063" y="1196975"/>
            <a:ext cx="8074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800">
                <a:solidFill>
                  <a:srgbClr val="0070C0"/>
                </a:solidFill>
                <a:latin typeface="Arial Rounded MT Bold" pitchFamily="34" charset="0"/>
              </a:rPr>
              <a:t>Tutor</a:t>
            </a:r>
          </a:p>
          <a:p>
            <a:pPr algn="ctr"/>
            <a:r>
              <a:rPr lang="es-ES" sz="3600">
                <a:solidFill>
                  <a:srgbClr val="002060"/>
                </a:solidFill>
                <a:latin typeface="Arial Rounded MT Bold" pitchFamily="34" charset="0"/>
              </a:rPr>
              <a:t>MARIO DÁJER PÉREZ</a:t>
            </a:r>
          </a:p>
        </p:txBody>
      </p:sp>
      <p:sp>
        <p:nvSpPr>
          <p:cNvPr id="7173" name="4 Rectángulo"/>
          <p:cNvSpPr>
            <a:spLocks noChangeArrowheads="1"/>
          </p:cNvSpPr>
          <p:nvPr/>
        </p:nvSpPr>
        <p:spPr bwMode="auto">
          <a:xfrm>
            <a:off x="785813" y="4149725"/>
            <a:ext cx="7788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3200" dirty="0" smtClean="0">
                <a:solidFill>
                  <a:srgbClr val="C00000"/>
                </a:solidFill>
                <a:latin typeface="Arial Rounded MT Bold" pitchFamily="34" charset="0"/>
              </a:rPr>
              <a:t>CORPORACIÓN UNIVERSITARIA DEL CARIBE CECAR</a:t>
            </a:r>
          </a:p>
          <a:p>
            <a:pPr algn="ctr"/>
            <a:r>
              <a:rPr lang="es-ES" sz="3200" dirty="0" smtClean="0">
                <a:solidFill>
                  <a:srgbClr val="C00000"/>
                </a:solidFill>
                <a:latin typeface="Arial Rounded MT Bold" pitchFamily="34" charset="0"/>
              </a:rPr>
              <a:t>2014</a:t>
            </a:r>
            <a:endParaRPr lang="es-ES" sz="3200" dirty="0">
              <a:solidFill>
                <a:srgbClr val="00B050"/>
              </a:solidFill>
              <a:latin typeface="Arial Rounded MT Bold" pitchFamily="34" charset="0"/>
            </a:endParaRPr>
          </a:p>
        </p:txBody>
      </p:sp>
      <p:sp>
        <p:nvSpPr>
          <p:cNvPr id="2" name="1 CuadroTexto"/>
          <p:cNvSpPr txBox="1"/>
          <p:nvPr/>
        </p:nvSpPr>
        <p:spPr>
          <a:xfrm>
            <a:off x="1835696" y="5877272"/>
            <a:ext cx="4680520" cy="369332"/>
          </a:xfrm>
          <a:prstGeom prst="rect">
            <a:avLst/>
          </a:prstGeom>
          <a:noFill/>
        </p:spPr>
        <p:txBody>
          <a:bodyPr wrap="square" rtlCol="0">
            <a:spAutoFit/>
          </a:bodyPr>
          <a:lstStyle/>
          <a:p>
            <a:pPr algn="ctr"/>
            <a:r>
              <a:rPr lang="es-ES_tradnl" dirty="0" smtClean="0">
                <a:solidFill>
                  <a:srgbClr val="0000FF"/>
                </a:solidFill>
              </a:rPr>
              <a:t>majodato@hotmail.com</a:t>
            </a:r>
            <a:endParaRPr lang="es-CO"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Marcador de contenido"/>
          <p:cNvSpPr>
            <a:spLocks noGrp="1"/>
          </p:cNvSpPr>
          <p:nvPr>
            <p:ph idx="4294967295"/>
          </p:nvPr>
        </p:nvSpPr>
        <p:spPr>
          <a:xfrm>
            <a:off x="960438" y="530225"/>
            <a:ext cx="8183562" cy="5327650"/>
          </a:xfrm>
        </p:spPr>
        <p:txBody>
          <a:bodyPr>
            <a:normAutofit fontScale="85000" lnSpcReduction="20000"/>
          </a:bodyPr>
          <a:lstStyle/>
          <a:p>
            <a:pPr marL="265176" indent="-265176" fontAlgn="auto">
              <a:spcAft>
                <a:spcPts val="0"/>
              </a:spcAft>
              <a:buFont typeface="Wingdings 2"/>
              <a:buChar char=""/>
              <a:defRPr/>
            </a:pPr>
            <a:r>
              <a:rPr lang="es-PE" dirty="0" smtClean="0">
                <a:solidFill>
                  <a:schemeClr val="accent6">
                    <a:lumMod val="50000"/>
                  </a:schemeClr>
                </a:solidFill>
              </a:rPr>
              <a:t>Justificación.</a:t>
            </a:r>
          </a:p>
          <a:p>
            <a:pPr marL="265176" indent="-265176" fontAlgn="auto">
              <a:spcAft>
                <a:spcPts val="0"/>
              </a:spcAft>
              <a:buFont typeface="Wingdings 2"/>
              <a:buChar char=""/>
              <a:defRPr/>
            </a:pPr>
            <a:r>
              <a:rPr lang="es-PE" dirty="0" smtClean="0">
                <a:solidFill>
                  <a:schemeClr val="accent6">
                    <a:lumMod val="50000"/>
                  </a:schemeClr>
                </a:solidFill>
              </a:rPr>
              <a:t>Descripción del proyecto.</a:t>
            </a:r>
          </a:p>
          <a:p>
            <a:pPr marL="265176" indent="-265176" fontAlgn="auto">
              <a:spcAft>
                <a:spcPts val="0"/>
              </a:spcAft>
              <a:buFont typeface="Wingdings 2"/>
              <a:buChar char=""/>
              <a:defRPr/>
            </a:pPr>
            <a:r>
              <a:rPr lang="es-PE" dirty="0" smtClean="0">
                <a:solidFill>
                  <a:schemeClr val="accent6">
                    <a:lumMod val="50000"/>
                  </a:schemeClr>
                </a:solidFill>
              </a:rPr>
              <a:t>Objetivo General.</a:t>
            </a:r>
          </a:p>
          <a:p>
            <a:pPr marL="265176" indent="-265176" fontAlgn="auto">
              <a:spcAft>
                <a:spcPts val="0"/>
              </a:spcAft>
              <a:buFont typeface="Wingdings 2"/>
              <a:buChar char=""/>
              <a:defRPr/>
            </a:pPr>
            <a:r>
              <a:rPr lang="es-PE" dirty="0" smtClean="0">
                <a:solidFill>
                  <a:schemeClr val="accent6">
                    <a:lumMod val="50000"/>
                  </a:schemeClr>
                </a:solidFill>
              </a:rPr>
              <a:t>Objetivos específicos</a:t>
            </a:r>
          </a:p>
          <a:p>
            <a:pPr marL="265176" indent="-265176" fontAlgn="auto">
              <a:spcAft>
                <a:spcPts val="0"/>
              </a:spcAft>
              <a:buFont typeface="Wingdings 2"/>
              <a:buChar char=""/>
              <a:defRPr/>
            </a:pPr>
            <a:r>
              <a:rPr lang="es-PE" dirty="0" smtClean="0">
                <a:solidFill>
                  <a:schemeClr val="accent6">
                    <a:lumMod val="50000"/>
                  </a:schemeClr>
                </a:solidFill>
              </a:rPr>
              <a:t>Cronograma de Actividades.</a:t>
            </a:r>
          </a:p>
          <a:p>
            <a:pPr marL="265176" indent="-265176" fontAlgn="auto">
              <a:spcAft>
                <a:spcPts val="0"/>
              </a:spcAft>
              <a:buFont typeface="Wingdings 2"/>
              <a:buChar char=""/>
              <a:defRPr/>
            </a:pPr>
            <a:endParaRPr lang="es-PE" dirty="0" smtClean="0">
              <a:solidFill>
                <a:schemeClr val="accent6">
                  <a:lumMod val="50000"/>
                </a:schemeClr>
              </a:solidFill>
            </a:endParaRPr>
          </a:p>
          <a:p>
            <a:pPr marL="265176" indent="-265176" fontAlgn="auto">
              <a:spcAft>
                <a:spcPts val="0"/>
              </a:spcAft>
              <a:buFont typeface="Wingdings 2"/>
              <a:buChar char=""/>
              <a:defRPr/>
            </a:pPr>
            <a:endParaRPr lang="es-PE" dirty="0" smtClean="0">
              <a:solidFill>
                <a:schemeClr val="accent6">
                  <a:lumMod val="50000"/>
                </a:schemeClr>
              </a:solidFill>
            </a:endParaRPr>
          </a:p>
          <a:p>
            <a:pPr marL="265176" indent="-265176" fontAlgn="auto">
              <a:spcAft>
                <a:spcPts val="0"/>
              </a:spcAft>
              <a:buFont typeface="Wingdings 2"/>
              <a:buChar char=""/>
              <a:defRPr/>
            </a:pPr>
            <a:endParaRPr lang="es-PE" dirty="0" smtClean="0"/>
          </a:p>
          <a:p>
            <a:pPr marL="265176" indent="-265176" fontAlgn="auto">
              <a:spcAft>
                <a:spcPts val="0"/>
              </a:spcAft>
              <a:buFont typeface="Wingdings 2"/>
              <a:buChar char=""/>
              <a:defRPr/>
            </a:pPr>
            <a:endParaRPr lang="es-PE" dirty="0" smtClean="0"/>
          </a:p>
          <a:p>
            <a:pPr marL="265176" indent="-265176" fontAlgn="auto">
              <a:spcAft>
                <a:spcPts val="0"/>
              </a:spcAft>
              <a:buFont typeface="Wingdings 2"/>
              <a:buChar char=""/>
              <a:defRPr/>
            </a:pPr>
            <a:endParaRPr lang="es-PE" dirty="0" smtClean="0"/>
          </a:p>
          <a:p>
            <a:pPr marL="265176" indent="-265176" fontAlgn="auto">
              <a:spcAft>
                <a:spcPts val="0"/>
              </a:spcAft>
              <a:buFont typeface="Wingdings 2"/>
              <a:buChar char=""/>
              <a:defRPr/>
            </a:pPr>
            <a:r>
              <a:rPr lang="es-PE" dirty="0" smtClean="0"/>
              <a:t>Presupuesto.</a:t>
            </a:r>
          </a:p>
          <a:p>
            <a:pPr marL="265176" indent="-265176" fontAlgn="auto">
              <a:spcAft>
                <a:spcPts val="0"/>
              </a:spcAft>
              <a:buFont typeface="Wingdings 2"/>
              <a:buChar char=""/>
              <a:defRPr/>
            </a:pPr>
            <a:r>
              <a:rPr lang="es-PE" dirty="0" smtClean="0"/>
              <a:t>Evaluación.</a:t>
            </a:r>
          </a:p>
          <a:p>
            <a:pPr marL="265176" indent="-265176" fontAlgn="auto">
              <a:spcAft>
                <a:spcPts val="0"/>
              </a:spcAft>
              <a:buFont typeface="Wingdings 2"/>
              <a:buChar char=""/>
              <a:defRPr/>
            </a:pPr>
            <a:endParaRPr lang="es-PE" dirty="0" smtClean="0"/>
          </a:p>
          <a:p>
            <a:pPr marL="265176" indent="-265176" fontAlgn="auto">
              <a:spcAft>
                <a:spcPts val="0"/>
              </a:spcAft>
              <a:buFont typeface="Wingdings 2"/>
              <a:buChar char=""/>
              <a:defRPr/>
            </a:pPr>
            <a:endParaRPr lang="es-PE" dirty="0" smtClean="0"/>
          </a:p>
          <a:p>
            <a:pPr marL="265176" indent="-265176" fontAlgn="auto">
              <a:spcAft>
                <a:spcPts val="0"/>
              </a:spcAft>
              <a:buFont typeface="Wingdings 2"/>
              <a:buChar char=""/>
              <a:defRPr/>
            </a:pPr>
            <a:endParaRPr lang="es-PE" dirty="0" smtClean="0"/>
          </a:p>
          <a:p>
            <a:pPr marL="265176" indent="-265176" fontAlgn="auto">
              <a:spcAft>
                <a:spcPts val="0"/>
              </a:spcAft>
              <a:buFont typeface="Wingdings 2"/>
              <a:buChar char=""/>
              <a:defRPr/>
            </a:pPr>
            <a:endParaRPr lang="es-PE" dirty="0" smtClean="0"/>
          </a:p>
          <a:p>
            <a:pPr marL="265176" indent="-265176" fontAlgn="auto">
              <a:spcAft>
                <a:spcPts val="0"/>
              </a:spcAft>
              <a:buFont typeface="Wingdings 2"/>
              <a:buChar char=""/>
              <a:defRPr/>
            </a:pPr>
            <a:endParaRPr lang="es-PE" dirty="0" smtClean="0"/>
          </a:p>
        </p:txBody>
      </p:sp>
      <p:graphicFrame>
        <p:nvGraphicFramePr>
          <p:cNvPr id="4" name="3 Tabla"/>
          <p:cNvGraphicFramePr>
            <a:graphicFrameLocks noGrp="1"/>
          </p:cNvGraphicFramePr>
          <p:nvPr/>
        </p:nvGraphicFramePr>
        <p:xfrm>
          <a:off x="714375" y="3214688"/>
          <a:ext cx="7786688" cy="741362"/>
        </p:xfrm>
        <a:graphic>
          <a:graphicData uri="http://schemas.openxmlformats.org/drawingml/2006/table">
            <a:tbl>
              <a:tblPr firstRow="1" bandRow="1">
                <a:tableStyleId>{21E4AEA4-8DFA-4A89-87EB-49C32662AFE0}</a:tableStyleId>
              </a:tblPr>
              <a:tblGrid>
                <a:gridCol w="547505"/>
                <a:gridCol w="2567171"/>
                <a:gridCol w="1557337"/>
                <a:gridCol w="1971674"/>
                <a:gridCol w="1143001"/>
              </a:tblGrid>
              <a:tr h="370681">
                <a:tc>
                  <a:txBody>
                    <a:bodyPr/>
                    <a:lstStyle/>
                    <a:p>
                      <a:r>
                        <a:rPr lang="es-PE" sz="1800" dirty="0" smtClean="0"/>
                        <a:t>N°</a:t>
                      </a:r>
                      <a:endParaRPr lang="es-PE" sz="1800" dirty="0"/>
                    </a:p>
                  </a:txBody>
                  <a:tcPr marL="91439" marR="91439" marT="45700" marB="45700">
                    <a:solidFill>
                      <a:schemeClr val="accent4">
                        <a:lumMod val="50000"/>
                      </a:schemeClr>
                    </a:solidFill>
                  </a:tcPr>
                </a:tc>
                <a:tc>
                  <a:txBody>
                    <a:bodyPr/>
                    <a:lstStyle/>
                    <a:p>
                      <a:r>
                        <a:rPr lang="es-PE" sz="1800" dirty="0" smtClean="0"/>
                        <a:t>Actividades</a:t>
                      </a:r>
                      <a:endParaRPr lang="es-PE" sz="1800" dirty="0"/>
                    </a:p>
                  </a:txBody>
                  <a:tcPr marL="91439" marR="91439" marT="45700" marB="45700">
                    <a:solidFill>
                      <a:schemeClr val="accent4">
                        <a:lumMod val="50000"/>
                      </a:schemeClr>
                    </a:solidFill>
                  </a:tcPr>
                </a:tc>
                <a:tc>
                  <a:txBody>
                    <a:bodyPr/>
                    <a:lstStyle/>
                    <a:p>
                      <a:r>
                        <a:rPr lang="es-PE" sz="1800" dirty="0" smtClean="0"/>
                        <a:t>Acciones</a:t>
                      </a:r>
                      <a:endParaRPr lang="es-PE" sz="1800" dirty="0"/>
                    </a:p>
                  </a:txBody>
                  <a:tcPr marL="91439" marR="91439" marT="45700" marB="45700">
                    <a:solidFill>
                      <a:schemeClr val="accent4">
                        <a:lumMod val="50000"/>
                      </a:schemeClr>
                    </a:solidFill>
                  </a:tcPr>
                </a:tc>
                <a:tc>
                  <a:txBody>
                    <a:bodyPr/>
                    <a:lstStyle/>
                    <a:p>
                      <a:r>
                        <a:rPr lang="es-PE" sz="1800" dirty="0" smtClean="0"/>
                        <a:t>Responsables</a:t>
                      </a:r>
                      <a:endParaRPr lang="es-PE" sz="1800" dirty="0"/>
                    </a:p>
                  </a:txBody>
                  <a:tcPr marL="91439" marR="91439" marT="45700" marB="45700">
                    <a:solidFill>
                      <a:schemeClr val="accent4">
                        <a:lumMod val="50000"/>
                      </a:schemeClr>
                    </a:solidFill>
                  </a:tcPr>
                </a:tc>
                <a:tc>
                  <a:txBody>
                    <a:bodyPr/>
                    <a:lstStyle/>
                    <a:p>
                      <a:r>
                        <a:rPr lang="es-PE" sz="1800" dirty="0" smtClean="0"/>
                        <a:t>Fechas</a:t>
                      </a:r>
                      <a:endParaRPr lang="es-PE" sz="1800" dirty="0"/>
                    </a:p>
                  </a:txBody>
                  <a:tcPr marL="91439" marR="91439" marT="45700" marB="45700">
                    <a:solidFill>
                      <a:schemeClr val="accent4">
                        <a:lumMod val="50000"/>
                      </a:schemeClr>
                    </a:solidFill>
                  </a:tcPr>
                </a:tc>
              </a:tr>
              <a:tr h="370681">
                <a:tc>
                  <a:txBody>
                    <a:bodyPr/>
                    <a:lstStyle/>
                    <a:p>
                      <a:endParaRPr lang="es-PE" sz="1800" dirty="0"/>
                    </a:p>
                  </a:txBody>
                  <a:tcPr marL="91439" marR="91439" marT="45700" marB="45700">
                    <a:solidFill>
                      <a:schemeClr val="accent2">
                        <a:lumMod val="60000"/>
                        <a:lumOff val="40000"/>
                      </a:schemeClr>
                    </a:solidFill>
                  </a:tcPr>
                </a:tc>
                <a:tc>
                  <a:txBody>
                    <a:bodyPr/>
                    <a:lstStyle/>
                    <a:p>
                      <a:endParaRPr lang="es-PE" sz="1800" dirty="0"/>
                    </a:p>
                  </a:txBody>
                  <a:tcPr marL="91439" marR="91439" marT="45700" marB="45700">
                    <a:solidFill>
                      <a:schemeClr val="accent2">
                        <a:lumMod val="60000"/>
                        <a:lumOff val="40000"/>
                      </a:schemeClr>
                    </a:solidFill>
                  </a:tcPr>
                </a:tc>
                <a:tc>
                  <a:txBody>
                    <a:bodyPr/>
                    <a:lstStyle/>
                    <a:p>
                      <a:endParaRPr lang="es-PE" sz="1800" dirty="0"/>
                    </a:p>
                  </a:txBody>
                  <a:tcPr marL="91439" marR="91439" marT="45700" marB="45700">
                    <a:solidFill>
                      <a:schemeClr val="accent2">
                        <a:lumMod val="60000"/>
                        <a:lumOff val="40000"/>
                      </a:schemeClr>
                    </a:solidFill>
                  </a:tcPr>
                </a:tc>
                <a:tc>
                  <a:txBody>
                    <a:bodyPr/>
                    <a:lstStyle/>
                    <a:p>
                      <a:endParaRPr lang="es-PE" sz="1800" dirty="0"/>
                    </a:p>
                  </a:txBody>
                  <a:tcPr marL="91439" marR="91439" marT="45700" marB="45700">
                    <a:solidFill>
                      <a:schemeClr val="accent2">
                        <a:lumMod val="60000"/>
                        <a:lumOff val="40000"/>
                      </a:schemeClr>
                    </a:solidFill>
                  </a:tcPr>
                </a:tc>
                <a:tc>
                  <a:txBody>
                    <a:bodyPr/>
                    <a:lstStyle/>
                    <a:p>
                      <a:endParaRPr lang="es-PE" sz="1800" dirty="0"/>
                    </a:p>
                  </a:txBody>
                  <a:tcPr marL="91439" marR="91439" marT="45700" marB="45700">
                    <a:solidFill>
                      <a:schemeClr val="accent2">
                        <a:lumMod val="60000"/>
                        <a:lumOff val="40000"/>
                      </a:schemeClr>
                    </a:solidFill>
                  </a:tcPr>
                </a:tc>
              </a:tr>
            </a:tbl>
          </a:graphicData>
        </a:graphic>
      </p:graphicFrame>
    </p:spTree>
    <p:extLst>
      <p:ext uri="{BB962C8B-B14F-4D97-AF65-F5344CB8AC3E}">
        <p14:creationId xmlns:p14="http://schemas.microsoft.com/office/powerpoint/2010/main" val="2512718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500063"/>
            <a:ext cx="8001000" cy="708025"/>
          </a:xfrm>
          <a:prstGeom prst="rect">
            <a:avLst/>
          </a:prstGeom>
        </p:spPr>
        <p:txBody>
          <a:bodyPr>
            <a:spAutoFit/>
          </a:bodyPr>
          <a:lstStyle/>
          <a:p>
            <a:pPr fontAlgn="auto">
              <a:spcBef>
                <a:spcPts val="0"/>
              </a:spcBef>
              <a:spcAft>
                <a:spcPts val="0"/>
              </a:spcAft>
              <a:defRPr/>
            </a:pPr>
            <a:r>
              <a:rPr lang="en-US" sz="4000" b="1" dirty="0">
                <a:solidFill>
                  <a:schemeClr val="accent6">
                    <a:lumMod val="50000"/>
                  </a:schemeClr>
                </a:solidFill>
                <a:latin typeface="+mn-lt"/>
              </a:rPr>
              <a:t>Propuesta de esquema</a:t>
            </a:r>
            <a:endParaRPr lang="es-ES_tradnl" sz="4000" b="1" dirty="0">
              <a:solidFill>
                <a:schemeClr val="accent6">
                  <a:lumMod val="50000"/>
                </a:schemeClr>
              </a:solidFill>
              <a:latin typeface="+mn-lt"/>
            </a:endParaRPr>
          </a:p>
        </p:txBody>
      </p:sp>
      <p:sp>
        <p:nvSpPr>
          <p:cNvPr id="4" name="3 Rectángulo"/>
          <p:cNvSpPr/>
          <p:nvPr/>
        </p:nvSpPr>
        <p:spPr>
          <a:xfrm>
            <a:off x="500063" y="1785938"/>
            <a:ext cx="4429125" cy="3692525"/>
          </a:xfrm>
          <a:prstGeom prst="rect">
            <a:avLst/>
          </a:prstGeom>
        </p:spPr>
        <p:txBody>
          <a:bodyPr>
            <a:spAutoFit/>
          </a:bodyPr>
          <a:lstStyle/>
          <a:p>
            <a:pPr marL="558800" indent="-558800" fontAlgn="auto">
              <a:spcBef>
                <a:spcPts val="0"/>
              </a:spcBef>
              <a:spcAft>
                <a:spcPts val="0"/>
              </a:spcAft>
              <a:buFontTx/>
              <a:buAutoNum type="romanUcPeriod"/>
              <a:defRPr/>
            </a:pPr>
            <a:r>
              <a:rPr lang="es-ES" sz="2600" b="1" dirty="0">
                <a:solidFill>
                  <a:schemeClr val="accent6">
                    <a:lumMod val="50000"/>
                  </a:schemeClr>
                </a:solidFill>
                <a:latin typeface="+mn-lt"/>
              </a:rPr>
              <a:t>Presentación del Proyecto </a:t>
            </a:r>
          </a:p>
          <a:p>
            <a:pPr marL="558800" indent="-558800" fontAlgn="auto">
              <a:spcBef>
                <a:spcPts val="0"/>
              </a:spcBef>
              <a:spcAft>
                <a:spcPts val="0"/>
              </a:spcAft>
              <a:defRPr/>
            </a:pPr>
            <a:endParaRPr lang="es-ES" sz="2600" dirty="0">
              <a:solidFill>
                <a:schemeClr val="accent6">
                  <a:lumMod val="50000"/>
                </a:schemeClr>
              </a:solidFill>
              <a:latin typeface="+mn-lt"/>
            </a:endParaRPr>
          </a:p>
          <a:p>
            <a:pPr marL="965200" lvl="1" indent="-508000" fontAlgn="auto">
              <a:spcBef>
                <a:spcPts val="0"/>
              </a:spcBef>
              <a:spcAft>
                <a:spcPts val="0"/>
              </a:spcAft>
              <a:buFont typeface="Arial" pitchFamily="34" charset="0"/>
              <a:buChar char="•"/>
              <a:defRPr/>
            </a:pPr>
            <a:r>
              <a:rPr lang="es-ES" sz="2600" dirty="0">
                <a:solidFill>
                  <a:schemeClr val="accent6">
                    <a:lumMod val="50000"/>
                  </a:schemeClr>
                </a:solidFill>
                <a:latin typeface="+mn-lt"/>
              </a:rPr>
              <a:t>Nombre de los participantes</a:t>
            </a:r>
          </a:p>
          <a:p>
            <a:pPr marL="965200" lvl="1" indent="-508000" fontAlgn="auto">
              <a:spcBef>
                <a:spcPts val="0"/>
              </a:spcBef>
              <a:spcAft>
                <a:spcPts val="0"/>
              </a:spcAft>
              <a:buFont typeface="Arial" pitchFamily="34" charset="0"/>
              <a:buChar char="•"/>
              <a:defRPr/>
            </a:pPr>
            <a:r>
              <a:rPr lang="es-ES" sz="2600" dirty="0">
                <a:solidFill>
                  <a:schemeClr val="accent6">
                    <a:lumMod val="50000"/>
                  </a:schemeClr>
                </a:solidFill>
                <a:latin typeface="+mn-lt"/>
              </a:rPr>
              <a:t>Título del proyecto</a:t>
            </a:r>
          </a:p>
          <a:p>
            <a:pPr marL="965200" lvl="1" indent="-508000" fontAlgn="auto">
              <a:spcBef>
                <a:spcPts val="0"/>
              </a:spcBef>
              <a:spcAft>
                <a:spcPts val="0"/>
              </a:spcAft>
              <a:buFont typeface="Arial" pitchFamily="34" charset="0"/>
              <a:buChar char="•"/>
              <a:defRPr/>
            </a:pPr>
            <a:r>
              <a:rPr lang="es-ES" sz="2600" dirty="0">
                <a:solidFill>
                  <a:schemeClr val="accent6">
                    <a:lumMod val="50000"/>
                  </a:schemeClr>
                </a:solidFill>
                <a:latin typeface="+mn-lt"/>
              </a:rPr>
              <a:t>Contexto donde se va a desarrollar el proyecto</a:t>
            </a:r>
          </a:p>
        </p:txBody>
      </p:sp>
      <p:pic>
        <p:nvPicPr>
          <p:cNvPr id="15364" name="Picture 2" descr="http://www.masdearte.com/imagenes/fotos/Prop_macbaEducativ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785938"/>
            <a:ext cx="364331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32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571500"/>
            <a:ext cx="4572000" cy="4894263"/>
          </a:xfrm>
          <a:prstGeom prst="rect">
            <a:avLst/>
          </a:prstGeom>
        </p:spPr>
        <p:txBody>
          <a:bodyPr>
            <a:spAutoFit/>
          </a:bodyPr>
          <a:lstStyle/>
          <a:p>
            <a:pPr marL="558800" indent="-558800" fontAlgn="auto">
              <a:spcBef>
                <a:spcPts val="0"/>
              </a:spcBef>
              <a:spcAft>
                <a:spcPts val="0"/>
              </a:spcAft>
              <a:defRPr/>
            </a:pPr>
            <a:r>
              <a:rPr lang="es-ES" sz="2600" b="1" dirty="0">
                <a:solidFill>
                  <a:schemeClr val="accent6">
                    <a:lumMod val="50000"/>
                  </a:schemeClr>
                </a:solidFill>
                <a:latin typeface="+mn-lt"/>
              </a:rPr>
              <a:t>II. Desarrollo del Proyecto </a:t>
            </a:r>
          </a:p>
          <a:p>
            <a:pPr marL="965200" lvl="1" indent="-508000" fontAlgn="auto">
              <a:spcBef>
                <a:spcPts val="0"/>
              </a:spcBef>
              <a:spcAft>
                <a:spcPts val="0"/>
              </a:spcAft>
              <a:buFont typeface="Arial" pitchFamily="34" charset="0"/>
              <a:buChar char="•"/>
              <a:defRPr/>
            </a:pPr>
            <a:r>
              <a:rPr lang="es-ES" sz="2600" dirty="0">
                <a:solidFill>
                  <a:schemeClr val="accent6">
                    <a:lumMod val="50000"/>
                  </a:schemeClr>
                </a:solidFill>
                <a:latin typeface="+mn-lt"/>
              </a:rPr>
              <a:t>El diagnóstico</a:t>
            </a:r>
          </a:p>
          <a:p>
            <a:pPr marL="965200" lvl="1" indent="-508000" fontAlgn="auto">
              <a:spcBef>
                <a:spcPts val="0"/>
              </a:spcBef>
              <a:spcAft>
                <a:spcPts val="0"/>
              </a:spcAft>
              <a:buFont typeface="Arial" pitchFamily="34" charset="0"/>
              <a:buChar char="•"/>
              <a:defRPr/>
            </a:pPr>
            <a:r>
              <a:rPr lang="es-ES" sz="2600" dirty="0">
                <a:solidFill>
                  <a:schemeClr val="accent6">
                    <a:lumMod val="50000"/>
                  </a:schemeClr>
                </a:solidFill>
                <a:latin typeface="+mn-lt"/>
              </a:rPr>
              <a:t>Los objetivos</a:t>
            </a:r>
          </a:p>
          <a:p>
            <a:pPr marL="965200" lvl="1" indent="-508000" fontAlgn="auto">
              <a:spcBef>
                <a:spcPts val="0"/>
              </a:spcBef>
              <a:spcAft>
                <a:spcPts val="0"/>
              </a:spcAft>
              <a:buFont typeface="Arial" pitchFamily="34" charset="0"/>
              <a:buChar char="•"/>
              <a:defRPr/>
            </a:pPr>
            <a:r>
              <a:rPr lang="es-ES" sz="2600" dirty="0">
                <a:solidFill>
                  <a:schemeClr val="accent6">
                    <a:lumMod val="50000"/>
                  </a:schemeClr>
                </a:solidFill>
                <a:latin typeface="+mn-lt"/>
              </a:rPr>
              <a:t>Los destinatarios</a:t>
            </a:r>
          </a:p>
          <a:p>
            <a:pPr marL="965200" lvl="1" indent="-508000" fontAlgn="auto">
              <a:spcBef>
                <a:spcPts val="0"/>
              </a:spcBef>
              <a:spcAft>
                <a:spcPts val="0"/>
              </a:spcAft>
              <a:buFont typeface="Arial" pitchFamily="34" charset="0"/>
              <a:buChar char="•"/>
              <a:defRPr/>
            </a:pPr>
            <a:r>
              <a:rPr lang="es-ES" sz="2600" dirty="0">
                <a:solidFill>
                  <a:schemeClr val="accent6">
                    <a:lumMod val="50000"/>
                  </a:schemeClr>
                </a:solidFill>
                <a:latin typeface="+mn-lt"/>
              </a:rPr>
              <a:t>Los contenidos </a:t>
            </a:r>
          </a:p>
          <a:p>
            <a:pPr marL="965200" lvl="1" indent="-508000" fontAlgn="auto">
              <a:spcBef>
                <a:spcPts val="0"/>
              </a:spcBef>
              <a:spcAft>
                <a:spcPts val="0"/>
              </a:spcAft>
              <a:buFont typeface="Arial" pitchFamily="34" charset="0"/>
              <a:buChar char="•"/>
              <a:defRPr/>
            </a:pPr>
            <a:r>
              <a:rPr lang="es-ES" sz="2600" dirty="0">
                <a:solidFill>
                  <a:schemeClr val="accent6">
                    <a:lumMod val="50000"/>
                  </a:schemeClr>
                </a:solidFill>
                <a:latin typeface="+mn-lt"/>
              </a:rPr>
              <a:t>Las actividades y su organización en el tiempo</a:t>
            </a:r>
          </a:p>
          <a:p>
            <a:pPr marL="965200" lvl="1" indent="-508000" fontAlgn="auto">
              <a:spcBef>
                <a:spcPts val="0"/>
              </a:spcBef>
              <a:spcAft>
                <a:spcPts val="0"/>
              </a:spcAft>
              <a:buFont typeface="Arial" pitchFamily="34" charset="0"/>
              <a:buChar char="•"/>
              <a:defRPr/>
            </a:pPr>
            <a:r>
              <a:rPr lang="es-PE" sz="2600" dirty="0">
                <a:solidFill>
                  <a:schemeClr val="accent6">
                    <a:lumMod val="50000"/>
                  </a:schemeClr>
                </a:solidFill>
                <a:latin typeface="+mn-lt"/>
              </a:rPr>
              <a:t>Estrategias</a:t>
            </a:r>
          </a:p>
          <a:p>
            <a:pPr marL="965200" lvl="1" indent="-508000" fontAlgn="auto">
              <a:spcBef>
                <a:spcPts val="0"/>
              </a:spcBef>
              <a:spcAft>
                <a:spcPts val="0"/>
              </a:spcAft>
              <a:buFont typeface="Arial" pitchFamily="34" charset="0"/>
              <a:buChar char="•"/>
              <a:defRPr/>
            </a:pPr>
            <a:r>
              <a:rPr lang="es-PE" sz="2600" dirty="0">
                <a:solidFill>
                  <a:schemeClr val="accent6">
                    <a:lumMod val="50000"/>
                  </a:schemeClr>
                </a:solidFill>
                <a:latin typeface="+mn-lt"/>
              </a:rPr>
              <a:t>Recursos</a:t>
            </a:r>
          </a:p>
          <a:p>
            <a:pPr marL="965200" lvl="1" indent="-508000" fontAlgn="auto">
              <a:spcBef>
                <a:spcPts val="0"/>
              </a:spcBef>
              <a:spcAft>
                <a:spcPts val="0"/>
              </a:spcAft>
              <a:buFont typeface="Arial" pitchFamily="34" charset="0"/>
              <a:buChar char="•"/>
              <a:defRPr/>
            </a:pPr>
            <a:r>
              <a:rPr lang="es-PE" sz="2600" dirty="0">
                <a:solidFill>
                  <a:schemeClr val="accent6">
                    <a:lumMod val="50000"/>
                  </a:schemeClr>
                </a:solidFill>
                <a:latin typeface="+mn-lt"/>
              </a:rPr>
              <a:t>Evaluación</a:t>
            </a:r>
            <a:endParaRPr lang="es-ES" sz="2600" dirty="0">
              <a:solidFill>
                <a:schemeClr val="accent6">
                  <a:lumMod val="50000"/>
                </a:schemeClr>
              </a:solidFill>
              <a:latin typeface="+mn-lt"/>
            </a:endParaRPr>
          </a:p>
        </p:txBody>
      </p:sp>
    </p:spTree>
    <p:extLst>
      <p:ext uri="{BB962C8B-B14F-4D97-AF65-F5344CB8AC3E}">
        <p14:creationId xmlns:p14="http://schemas.microsoft.com/office/powerpoint/2010/main" val="1434281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0063" y="500063"/>
            <a:ext cx="6180137" cy="1323975"/>
          </a:xfrm>
          <a:prstGeom prst="rect">
            <a:avLst/>
          </a:prstGeom>
        </p:spPr>
        <p:txBody>
          <a:bodyPr wrap="none">
            <a:spAutoFit/>
          </a:bodyPr>
          <a:lstStyle/>
          <a:p>
            <a:pPr fontAlgn="auto">
              <a:spcBef>
                <a:spcPts val="0"/>
              </a:spcBef>
              <a:spcAft>
                <a:spcPts val="0"/>
              </a:spcAft>
              <a:defRPr/>
            </a:pPr>
            <a:r>
              <a:rPr lang="en-US" sz="4000" b="1" dirty="0">
                <a:solidFill>
                  <a:schemeClr val="accent6">
                    <a:lumMod val="50000"/>
                  </a:schemeClr>
                </a:solidFill>
                <a:latin typeface="+mn-lt"/>
              </a:rPr>
              <a:t>Areas de innovación </a:t>
            </a:r>
          </a:p>
          <a:p>
            <a:pPr fontAlgn="auto">
              <a:spcBef>
                <a:spcPts val="0"/>
              </a:spcBef>
              <a:spcAft>
                <a:spcPts val="0"/>
              </a:spcAft>
              <a:defRPr/>
            </a:pPr>
            <a:r>
              <a:rPr lang="en-US" sz="4000" b="1" dirty="0">
                <a:solidFill>
                  <a:schemeClr val="accent6">
                    <a:lumMod val="50000"/>
                  </a:schemeClr>
                </a:solidFill>
                <a:latin typeface="+mn-lt"/>
              </a:rPr>
              <a:t>en la escuela</a:t>
            </a:r>
            <a:endParaRPr lang="es-ES_tradnl" sz="4000" dirty="0">
              <a:solidFill>
                <a:schemeClr val="accent6">
                  <a:lumMod val="50000"/>
                </a:schemeClr>
              </a:solidFill>
              <a:latin typeface="+mn-lt"/>
            </a:endParaRPr>
          </a:p>
        </p:txBody>
      </p:sp>
      <p:sp>
        <p:nvSpPr>
          <p:cNvPr id="6" name="5 Rectángulo"/>
          <p:cNvSpPr/>
          <p:nvPr/>
        </p:nvSpPr>
        <p:spPr>
          <a:xfrm>
            <a:off x="4143375" y="2071688"/>
            <a:ext cx="4429125" cy="3292475"/>
          </a:xfrm>
          <a:prstGeom prst="rect">
            <a:avLst/>
          </a:prstGeom>
        </p:spPr>
        <p:txBody>
          <a:bodyPr>
            <a:spAutoFit/>
          </a:bodyPr>
          <a:lstStyle/>
          <a:p>
            <a:pPr fontAlgn="auto">
              <a:spcBef>
                <a:spcPts val="0"/>
              </a:spcBef>
              <a:spcAft>
                <a:spcPts val="0"/>
              </a:spcAft>
              <a:buFont typeface="Arial" pitchFamily="34" charset="0"/>
              <a:buChar char="•"/>
              <a:defRPr/>
            </a:pPr>
            <a:r>
              <a:rPr lang="es-PE" sz="2600" dirty="0">
                <a:solidFill>
                  <a:schemeClr val="accent6">
                    <a:lumMod val="50000"/>
                  </a:schemeClr>
                </a:solidFill>
                <a:latin typeface="+mn-lt"/>
              </a:rPr>
              <a:t>Proyectos de Innovación de gestión institucional,</a:t>
            </a:r>
          </a:p>
          <a:p>
            <a:pPr fontAlgn="auto">
              <a:spcBef>
                <a:spcPts val="0"/>
              </a:spcBef>
              <a:spcAft>
                <a:spcPts val="0"/>
              </a:spcAft>
              <a:defRPr/>
            </a:pPr>
            <a:endParaRPr lang="es-PE" sz="2600" dirty="0">
              <a:solidFill>
                <a:schemeClr val="accent6">
                  <a:lumMod val="50000"/>
                </a:schemeClr>
              </a:solidFill>
              <a:latin typeface="+mn-lt"/>
            </a:endParaRPr>
          </a:p>
          <a:p>
            <a:pPr fontAlgn="auto">
              <a:spcBef>
                <a:spcPts val="0"/>
              </a:spcBef>
              <a:spcAft>
                <a:spcPts val="0"/>
              </a:spcAft>
              <a:buFont typeface="Arial" pitchFamily="34" charset="0"/>
              <a:buChar char="•"/>
              <a:defRPr/>
            </a:pPr>
            <a:r>
              <a:rPr lang="es-PE" sz="2600" dirty="0">
                <a:solidFill>
                  <a:schemeClr val="accent6">
                    <a:lumMod val="50000"/>
                  </a:schemeClr>
                </a:solidFill>
                <a:latin typeface="+mn-lt"/>
              </a:rPr>
              <a:t> Proyectos innovación de calificación profesional, </a:t>
            </a:r>
          </a:p>
          <a:p>
            <a:pPr fontAlgn="auto">
              <a:spcBef>
                <a:spcPts val="0"/>
              </a:spcBef>
              <a:spcAft>
                <a:spcPts val="0"/>
              </a:spcAft>
              <a:defRPr/>
            </a:pPr>
            <a:endParaRPr lang="es-PE" sz="2600" dirty="0">
              <a:solidFill>
                <a:schemeClr val="accent6">
                  <a:lumMod val="50000"/>
                </a:schemeClr>
              </a:solidFill>
              <a:latin typeface="+mn-lt"/>
            </a:endParaRPr>
          </a:p>
          <a:p>
            <a:pPr fontAlgn="auto">
              <a:spcBef>
                <a:spcPts val="0"/>
              </a:spcBef>
              <a:spcAft>
                <a:spcPts val="0"/>
              </a:spcAft>
              <a:buFont typeface="Arial" pitchFamily="34" charset="0"/>
              <a:buChar char="•"/>
              <a:defRPr/>
            </a:pPr>
            <a:r>
              <a:rPr lang="es-PE" sz="2600" dirty="0">
                <a:solidFill>
                  <a:schemeClr val="accent6">
                    <a:lumMod val="50000"/>
                  </a:schemeClr>
                </a:solidFill>
                <a:latin typeface="+mn-lt"/>
              </a:rPr>
              <a:t> Proyectos de innovación pedagógica,</a:t>
            </a:r>
            <a:endParaRPr lang="en-US" sz="2600" dirty="0">
              <a:solidFill>
                <a:schemeClr val="accent6">
                  <a:lumMod val="50000"/>
                </a:schemeClr>
              </a:solidFill>
              <a:latin typeface="+mn-lt"/>
            </a:endParaRPr>
          </a:p>
        </p:txBody>
      </p:sp>
      <p:pic>
        <p:nvPicPr>
          <p:cNvPr id="17412" name="Picture 2" descr="http://www.mmestudio.com/imagenes/co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071688"/>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474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500063"/>
            <a:ext cx="7858125" cy="1323975"/>
          </a:xfrm>
          <a:prstGeom prst="rect">
            <a:avLst/>
          </a:prstGeom>
        </p:spPr>
        <p:txBody>
          <a:bodyPr>
            <a:spAutoFit/>
          </a:bodyPr>
          <a:lstStyle/>
          <a:p>
            <a:pPr fontAlgn="auto">
              <a:spcBef>
                <a:spcPts val="0"/>
              </a:spcBef>
              <a:spcAft>
                <a:spcPts val="0"/>
              </a:spcAft>
              <a:defRPr/>
            </a:pPr>
            <a:r>
              <a:rPr lang="es-PE" sz="4000" b="1" dirty="0">
                <a:solidFill>
                  <a:schemeClr val="accent6">
                    <a:lumMod val="50000"/>
                  </a:schemeClr>
                </a:solidFill>
                <a:latin typeface="+mn-lt"/>
              </a:rPr>
              <a:t>Los proyectos de  gestión institucional</a:t>
            </a:r>
            <a:r>
              <a:rPr lang="es-PE" sz="4000" dirty="0">
                <a:solidFill>
                  <a:schemeClr val="accent6">
                    <a:lumMod val="50000"/>
                  </a:schemeClr>
                </a:solidFill>
                <a:latin typeface="+mn-lt"/>
              </a:rPr>
              <a:t> </a:t>
            </a:r>
            <a:endParaRPr lang="es-ES_tradnl" sz="4000" dirty="0">
              <a:solidFill>
                <a:schemeClr val="accent6">
                  <a:lumMod val="50000"/>
                </a:schemeClr>
              </a:solidFill>
              <a:latin typeface="+mn-lt"/>
            </a:endParaRPr>
          </a:p>
        </p:txBody>
      </p:sp>
      <p:sp>
        <p:nvSpPr>
          <p:cNvPr id="4" name="3 Rectángulo"/>
          <p:cNvSpPr/>
          <p:nvPr/>
        </p:nvSpPr>
        <p:spPr>
          <a:xfrm>
            <a:off x="571500" y="1928813"/>
            <a:ext cx="4572000" cy="3786187"/>
          </a:xfrm>
          <a:prstGeom prst="rect">
            <a:avLst/>
          </a:prstGeom>
        </p:spPr>
        <p:txBody>
          <a:bodyPr>
            <a:spAutoFit/>
          </a:bodyPr>
          <a:lstStyle/>
          <a:p>
            <a:pPr fontAlgn="auto">
              <a:spcBef>
                <a:spcPts val="0"/>
              </a:spcBef>
              <a:spcAft>
                <a:spcPts val="0"/>
              </a:spcAft>
              <a:defRPr/>
            </a:pPr>
            <a:r>
              <a:rPr lang="es-PE" sz="2400" dirty="0">
                <a:solidFill>
                  <a:schemeClr val="accent6">
                    <a:lumMod val="50000"/>
                  </a:schemeClr>
                </a:solidFill>
                <a:latin typeface="+mn-lt"/>
              </a:rPr>
              <a:t>Proyectos para fomentar la participación de los padres</a:t>
            </a:r>
          </a:p>
          <a:p>
            <a:pPr fontAlgn="auto">
              <a:spcBef>
                <a:spcPts val="0"/>
              </a:spcBef>
              <a:spcAft>
                <a:spcPts val="0"/>
              </a:spcAft>
              <a:defRPr/>
            </a:pPr>
            <a:r>
              <a:rPr lang="es-PE" sz="2400" dirty="0">
                <a:solidFill>
                  <a:schemeClr val="accent6">
                    <a:lumMod val="50000"/>
                  </a:schemeClr>
                </a:solidFill>
                <a:latin typeface="+mn-lt"/>
              </a:rPr>
              <a:t>    </a:t>
            </a:r>
            <a:r>
              <a:rPr lang="es-PE" sz="2400" b="1" dirty="0">
                <a:solidFill>
                  <a:schemeClr val="accent6">
                    <a:lumMod val="50000"/>
                  </a:schemeClr>
                </a:solidFill>
                <a:latin typeface="+mn-lt"/>
              </a:rPr>
              <a:t>Escuela de Padres</a:t>
            </a:r>
          </a:p>
          <a:p>
            <a:pPr fontAlgn="auto">
              <a:spcBef>
                <a:spcPts val="0"/>
              </a:spcBef>
              <a:spcAft>
                <a:spcPts val="0"/>
              </a:spcAft>
              <a:defRPr/>
            </a:pPr>
            <a:r>
              <a:rPr lang="es-PE" sz="2400" dirty="0">
                <a:solidFill>
                  <a:schemeClr val="accent6">
                    <a:lumMod val="50000"/>
                  </a:schemeClr>
                </a:solidFill>
                <a:latin typeface="+mn-lt"/>
              </a:rPr>
              <a:t>Proyectos para organizar información institucional</a:t>
            </a:r>
          </a:p>
          <a:p>
            <a:pPr fontAlgn="auto">
              <a:spcBef>
                <a:spcPts val="0"/>
              </a:spcBef>
              <a:spcAft>
                <a:spcPts val="0"/>
              </a:spcAft>
              <a:defRPr/>
            </a:pPr>
            <a:r>
              <a:rPr lang="es-PE" sz="2400" dirty="0">
                <a:solidFill>
                  <a:schemeClr val="accent6">
                    <a:lumMod val="50000"/>
                  </a:schemeClr>
                </a:solidFill>
                <a:latin typeface="+mn-lt"/>
              </a:rPr>
              <a:t>    </a:t>
            </a:r>
            <a:r>
              <a:rPr lang="es-PE" sz="2400" b="1" dirty="0">
                <a:solidFill>
                  <a:schemeClr val="accent6">
                    <a:lumMod val="50000"/>
                  </a:schemeClr>
                </a:solidFill>
                <a:latin typeface="+mn-lt"/>
              </a:rPr>
              <a:t>Sistema de archivos computarizado</a:t>
            </a:r>
          </a:p>
          <a:p>
            <a:pPr fontAlgn="auto">
              <a:spcBef>
                <a:spcPts val="0"/>
              </a:spcBef>
              <a:spcAft>
                <a:spcPts val="0"/>
              </a:spcAft>
              <a:defRPr/>
            </a:pPr>
            <a:r>
              <a:rPr lang="es-PE" sz="2400" dirty="0">
                <a:solidFill>
                  <a:schemeClr val="accent6">
                    <a:lumMod val="50000"/>
                  </a:schemeClr>
                </a:solidFill>
                <a:latin typeface="+mn-lt"/>
              </a:rPr>
              <a:t>Proyectos para mejorar el clima institucional</a:t>
            </a:r>
          </a:p>
          <a:p>
            <a:pPr fontAlgn="auto">
              <a:spcBef>
                <a:spcPts val="0"/>
              </a:spcBef>
              <a:spcAft>
                <a:spcPts val="0"/>
              </a:spcAft>
              <a:defRPr/>
            </a:pPr>
            <a:r>
              <a:rPr lang="es-PE" sz="2400" dirty="0">
                <a:solidFill>
                  <a:schemeClr val="accent6">
                    <a:lumMod val="50000"/>
                  </a:schemeClr>
                </a:solidFill>
                <a:latin typeface="+mn-lt"/>
              </a:rPr>
              <a:t>   </a:t>
            </a:r>
            <a:r>
              <a:rPr lang="es-PE" sz="2400" b="1" dirty="0">
                <a:solidFill>
                  <a:schemeClr val="accent6">
                    <a:lumMod val="50000"/>
                  </a:schemeClr>
                </a:solidFill>
                <a:latin typeface="+mn-lt"/>
              </a:rPr>
              <a:t>Club de recreación</a:t>
            </a:r>
            <a:endParaRPr lang="en-US" sz="2400" b="1" dirty="0">
              <a:solidFill>
                <a:schemeClr val="accent6">
                  <a:lumMod val="50000"/>
                </a:schemeClr>
              </a:solidFill>
              <a:latin typeface="+mn-lt"/>
            </a:endParaRPr>
          </a:p>
        </p:txBody>
      </p:sp>
      <p:pic>
        <p:nvPicPr>
          <p:cNvPr id="18436" name="Picture 2" descr="http://www.batmexico.com.mx/oneweb/sites/BAT_5NNARK.nsf/vwPagesWebLive/DO74XNTL/$FILE/medMD7KWVV5.jpg?openel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063" y="1357313"/>
            <a:ext cx="32623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www.regiontacna.gob.pe/pagina/images/topics/_i_pachia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714750"/>
            <a:ext cx="32146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83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500063"/>
            <a:ext cx="8143875" cy="1323975"/>
          </a:xfrm>
          <a:prstGeom prst="rect">
            <a:avLst/>
          </a:prstGeom>
        </p:spPr>
        <p:txBody>
          <a:bodyPr>
            <a:spAutoFit/>
          </a:bodyPr>
          <a:lstStyle/>
          <a:p>
            <a:pPr fontAlgn="auto">
              <a:spcBef>
                <a:spcPts val="0"/>
              </a:spcBef>
              <a:spcAft>
                <a:spcPts val="0"/>
              </a:spcAft>
              <a:defRPr/>
            </a:pPr>
            <a:r>
              <a:rPr lang="es-PE" sz="4000" b="1" dirty="0">
                <a:solidFill>
                  <a:schemeClr val="accent6">
                    <a:lumMod val="50000"/>
                  </a:schemeClr>
                </a:solidFill>
                <a:latin typeface="+mn-lt"/>
              </a:rPr>
              <a:t>Los proyectos de calificación profesional</a:t>
            </a:r>
            <a:r>
              <a:rPr lang="es-PE" sz="4000" dirty="0">
                <a:solidFill>
                  <a:schemeClr val="accent6">
                    <a:lumMod val="50000"/>
                  </a:schemeClr>
                </a:solidFill>
                <a:latin typeface="+mn-lt"/>
              </a:rPr>
              <a:t> </a:t>
            </a:r>
            <a:endParaRPr lang="es-ES_tradnl" sz="4000" dirty="0">
              <a:solidFill>
                <a:schemeClr val="accent6">
                  <a:lumMod val="50000"/>
                </a:schemeClr>
              </a:solidFill>
              <a:latin typeface="+mn-lt"/>
            </a:endParaRPr>
          </a:p>
        </p:txBody>
      </p:sp>
      <p:sp>
        <p:nvSpPr>
          <p:cNvPr id="4" name="3 Rectángulo"/>
          <p:cNvSpPr/>
          <p:nvPr/>
        </p:nvSpPr>
        <p:spPr>
          <a:xfrm>
            <a:off x="500063" y="1785938"/>
            <a:ext cx="4572000" cy="4154487"/>
          </a:xfrm>
          <a:prstGeom prst="rect">
            <a:avLst/>
          </a:prstGeom>
        </p:spPr>
        <p:txBody>
          <a:bodyPr>
            <a:spAutoFit/>
          </a:bodyPr>
          <a:lstStyle/>
          <a:p>
            <a:pPr fontAlgn="auto">
              <a:spcBef>
                <a:spcPts val="0"/>
              </a:spcBef>
              <a:spcAft>
                <a:spcPts val="0"/>
              </a:spcAft>
              <a:defRPr/>
            </a:pPr>
            <a:r>
              <a:rPr lang="es-PE" sz="2200" b="1" dirty="0">
                <a:solidFill>
                  <a:schemeClr val="accent6">
                    <a:lumMod val="50000"/>
                  </a:schemeClr>
                </a:solidFill>
                <a:latin typeface="+mn-lt"/>
              </a:rPr>
              <a:t>Proyectos para la formación continua de docentes</a:t>
            </a:r>
          </a:p>
          <a:p>
            <a:pPr lvl="1" fontAlgn="auto">
              <a:spcBef>
                <a:spcPts val="0"/>
              </a:spcBef>
              <a:spcAft>
                <a:spcPts val="0"/>
              </a:spcAft>
              <a:defRPr/>
            </a:pPr>
            <a:r>
              <a:rPr lang="es-PE" sz="2200" dirty="0">
                <a:solidFill>
                  <a:schemeClr val="accent6">
                    <a:lumMod val="50000"/>
                  </a:schemeClr>
                </a:solidFill>
                <a:latin typeface="+mn-lt"/>
              </a:rPr>
              <a:t>Jornadas Pedagógicas</a:t>
            </a:r>
          </a:p>
          <a:p>
            <a:pPr lvl="1" fontAlgn="auto">
              <a:spcBef>
                <a:spcPts val="0"/>
              </a:spcBef>
              <a:spcAft>
                <a:spcPts val="0"/>
              </a:spcAft>
              <a:defRPr/>
            </a:pPr>
            <a:r>
              <a:rPr lang="es-PE" sz="2200" dirty="0">
                <a:solidFill>
                  <a:schemeClr val="accent6">
                    <a:lumMod val="50000"/>
                  </a:schemeClr>
                </a:solidFill>
                <a:latin typeface="+mn-lt"/>
              </a:rPr>
              <a:t>Talleres </a:t>
            </a:r>
          </a:p>
          <a:p>
            <a:pPr lvl="1" fontAlgn="auto">
              <a:spcBef>
                <a:spcPts val="0"/>
              </a:spcBef>
              <a:spcAft>
                <a:spcPts val="0"/>
              </a:spcAft>
              <a:defRPr/>
            </a:pPr>
            <a:r>
              <a:rPr lang="es-PE" sz="2200" dirty="0">
                <a:solidFill>
                  <a:schemeClr val="accent6">
                    <a:lumMod val="50000"/>
                  </a:schemeClr>
                </a:solidFill>
                <a:latin typeface="+mn-lt"/>
              </a:rPr>
              <a:t>Pasantías Institucionales</a:t>
            </a:r>
          </a:p>
          <a:p>
            <a:pPr fontAlgn="auto">
              <a:spcBef>
                <a:spcPts val="0"/>
              </a:spcBef>
              <a:spcAft>
                <a:spcPts val="0"/>
              </a:spcAft>
              <a:defRPr/>
            </a:pPr>
            <a:endParaRPr lang="es-PE" sz="2200" dirty="0">
              <a:solidFill>
                <a:schemeClr val="accent6">
                  <a:lumMod val="50000"/>
                </a:schemeClr>
              </a:solidFill>
              <a:latin typeface="+mn-lt"/>
            </a:endParaRPr>
          </a:p>
          <a:p>
            <a:pPr fontAlgn="auto">
              <a:spcBef>
                <a:spcPts val="0"/>
              </a:spcBef>
              <a:spcAft>
                <a:spcPts val="0"/>
              </a:spcAft>
              <a:defRPr/>
            </a:pPr>
            <a:r>
              <a:rPr lang="es-PE" sz="2200" b="1" dirty="0">
                <a:solidFill>
                  <a:schemeClr val="accent6">
                    <a:lumMod val="50000"/>
                  </a:schemeClr>
                </a:solidFill>
                <a:latin typeface="+mn-lt"/>
              </a:rPr>
              <a:t>Proyectos para potenciar las capacidades</a:t>
            </a:r>
          </a:p>
          <a:p>
            <a:pPr lvl="1" fontAlgn="auto">
              <a:spcBef>
                <a:spcPts val="0"/>
              </a:spcBef>
              <a:spcAft>
                <a:spcPts val="0"/>
              </a:spcAft>
              <a:defRPr/>
            </a:pPr>
            <a:r>
              <a:rPr lang="es-PE" sz="2200" dirty="0">
                <a:solidFill>
                  <a:schemeClr val="accent6">
                    <a:lumMod val="50000"/>
                  </a:schemeClr>
                </a:solidFill>
                <a:latin typeface="+mn-lt"/>
              </a:rPr>
              <a:t>Grupo de Interaprendizaje</a:t>
            </a:r>
          </a:p>
          <a:p>
            <a:pPr lvl="1" fontAlgn="auto">
              <a:spcBef>
                <a:spcPts val="0"/>
              </a:spcBef>
              <a:spcAft>
                <a:spcPts val="0"/>
              </a:spcAft>
              <a:defRPr/>
            </a:pPr>
            <a:r>
              <a:rPr lang="es-PE" sz="2200" dirty="0">
                <a:solidFill>
                  <a:schemeClr val="accent6">
                    <a:lumMod val="50000"/>
                  </a:schemeClr>
                </a:solidFill>
                <a:latin typeface="+mn-lt"/>
              </a:rPr>
              <a:t>Círculos de Calidad</a:t>
            </a:r>
          </a:p>
          <a:p>
            <a:pPr lvl="1" fontAlgn="auto">
              <a:spcBef>
                <a:spcPts val="0"/>
              </a:spcBef>
              <a:spcAft>
                <a:spcPts val="0"/>
              </a:spcAft>
              <a:defRPr/>
            </a:pPr>
            <a:r>
              <a:rPr lang="es-PE" sz="2200" dirty="0">
                <a:solidFill>
                  <a:schemeClr val="accent6">
                    <a:lumMod val="50000"/>
                  </a:schemeClr>
                </a:solidFill>
                <a:latin typeface="+mn-lt"/>
              </a:rPr>
              <a:t>Biblioteca móvil docente</a:t>
            </a:r>
            <a:endParaRPr lang="en-US" sz="2200" dirty="0">
              <a:solidFill>
                <a:schemeClr val="accent6">
                  <a:lumMod val="50000"/>
                </a:schemeClr>
              </a:solidFill>
              <a:latin typeface="+mn-lt"/>
            </a:endParaRPr>
          </a:p>
        </p:txBody>
      </p:sp>
      <p:pic>
        <p:nvPicPr>
          <p:cNvPr id="19460" name="Picture 4" descr="beatriz last cole 18-11-08 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785938"/>
            <a:ext cx="378618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175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428625"/>
            <a:ext cx="7643812" cy="1323975"/>
          </a:xfrm>
          <a:prstGeom prst="rect">
            <a:avLst/>
          </a:prstGeom>
        </p:spPr>
        <p:txBody>
          <a:bodyPr>
            <a:spAutoFit/>
          </a:bodyPr>
          <a:lstStyle/>
          <a:p>
            <a:pPr fontAlgn="auto">
              <a:spcBef>
                <a:spcPts val="0"/>
              </a:spcBef>
              <a:spcAft>
                <a:spcPts val="0"/>
              </a:spcAft>
              <a:defRPr/>
            </a:pPr>
            <a:r>
              <a:rPr lang="es-PE" sz="4000" b="1" dirty="0">
                <a:solidFill>
                  <a:schemeClr val="accent6">
                    <a:lumMod val="50000"/>
                  </a:schemeClr>
                </a:solidFill>
                <a:latin typeface="+mn-lt"/>
              </a:rPr>
              <a:t>Proyectos de innovación pedagógica</a:t>
            </a:r>
            <a:endParaRPr lang="es-ES_tradnl" sz="4000" dirty="0">
              <a:solidFill>
                <a:schemeClr val="accent6">
                  <a:lumMod val="50000"/>
                </a:schemeClr>
              </a:solidFill>
              <a:latin typeface="+mn-lt"/>
            </a:endParaRPr>
          </a:p>
        </p:txBody>
      </p:sp>
      <p:sp>
        <p:nvSpPr>
          <p:cNvPr id="4" name="3 Rectángulo"/>
          <p:cNvSpPr/>
          <p:nvPr/>
        </p:nvSpPr>
        <p:spPr>
          <a:xfrm>
            <a:off x="500063" y="1857375"/>
            <a:ext cx="4143375" cy="1477963"/>
          </a:xfrm>
          <a:prstGeom prst="rect">
            <a:avLst/>
          </a:prstGeom>
        </p:spPr>
        <p:txBody>
          <a:bodyPr>
            <a:spAutoFit/>
          </a:bodyPr>
          <a:lstStyle/>
          <a:p>
            <a:pPr fontAlgn="auto">
              <a:spcBef>
                <a:spcPts val="0"/>
              </a:spcBef>
              <a:spcAft>
                <a:spcPts val="0"/>
              </a:spcAft>
              <a:defRPr/>
            </a:pPr>
            <a:r>
              <a:rPr lang="es-PE" sz="3000" dirty="0">
                <a:solidFill>
                  <a:schemeClr val="accent6">
                    <a:lumMod val="50000"/>
                  </a:schemeClr>
                </a:solidFill>
                <a:latin typeface="+mn-lt"/>
              </a:rPr>
              <a:t>Ejemplo: Proyectos  de aprendizaje basados en T.E</a:t>
            </a:r>
            <a:endParaRPr lang="es-ES_tradnl" sz="3000" dirty="0">
              <a:solidFill>
                <a:schemeClr val="accent6">
                  <a:lumMod val="50000"/>
                </a:schemeClr>
              </a:solidFill>
              <a:latin typeface="+mn-lt"/>
            </a:endParaRPr>
          </a:p>
        </p:txBody>
      </p:sp>
      <p:pic>
        <p:nvPicPr>
          <p:cNvPr id="20484" name="Picture 2" descr="http://3.bp.blogspot.com/_2YcM3rSfUVs/SMWfg3SATpI/AAAAAAAAABg/gl4a-XfRvmc/s320/educati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643063"/>
            <a:ext cx="38576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428625" y="3286125"/>
            <a:ext cx="4357688" cy="2862263"/>
          </a:xfrm>
          <a:prstGeom prst="rect">
            <a:avLst/>
          </a:prstGeom>
          <a:noFill/>
        </p:spPr>
        <p:txBody>
          <a:bodyPr>
            <a:spAutoFit/>
          </a:bodyPr>
          <a:lstStyle/>
          <a:p>
            <a:pPr fontAlgn="auto">
              <a:spcBef>
                <a:spcPts val="0"/>
              </a:spcBef>
              <a:spcAft>
                <a:spcPts val="0"/>
              </a:spcAft>
              <a:buFont typeface="Arial" pitchFamily="34" charset="0"/>
              <a:buChar char="•"/>
              <a:defRPr/>
            </a:pPr>
            <a:r>
              <a:rPr lang="es-ES_tradnl" dirty="0">
                <a:latin typeface="+mn-lt"/>
              </a:rPr>
              <a:t> </a:t>
            </a:r>
            <a:r>
              <a:rPr lang="es-ES_tradnl" sz="3600" dirty="0">
                <a:solidFill>
                  <a:schemeClr val="accent6">
                    <a:lumMod val="50000"/>
                  </a:schemeClr>
                </a:solidFill>
                <a:latin typeface="+mn-lt"/>
              </a:rPr>
              <a:t>Proyectos  que para su aplicación hacen uso de Tecnología Educativa</a:t>
            </a:r>
            <a:endParaRPr lang="es-ES_tradnl" sz="3600" dirty="0">
              <a:solidFill>
                <a:schemeClr val="accent6">
                  <a:lumMod val="50000"/>
                </a:schemeClr>
              </a:solidFill>
              <a:latin typeface="+mn-lt"/>
            </a:endParaRPr>
          </a:p>
        </p:txBody>
      </p:sp>
    </p:spTree>
    <p:extLst>
      <p:ext uri="{BB962C8B-B14F-4D97-AF65-F5344CB8AC3E}">
        <p14:creationId xmlns:p14="http://schemas.microsoft.com/office/powerpoint/2010/main" val="558887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5 Marcador de contenido" descr="Imagen074.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500063"/>
            <a:ext cx="8286750" cy="5286375"/>
          </a:xfrm>
        </p:spPr>
      </p:pic>
      <p:sp>
        <p:nvSpPr>
          <p:cNvPr id="9218" name="1 Título"/>
          <p:cNvSpPr>
            <a:spLocks noGrp="1"/>
          </p:cNvSpPr>
          <p:nvPr>
            <p:ph type="title" idx="4294967295"/>
          </p:nvPr>
        </p:nvSpPr>
        <p:spPr>
          <a:xfrm>
            <a:off x="0" y="642938"/>
            <a:ext cx="7715250" cy="1214437"/>
          </a:xfrm>
        </p:spPr>
        <p:txBody>
          <a:bodyPr>
            <a:noAutofit/>
          </a:bodyPr>
          <a:lstStyle/>
          <a:p>
            <a:pPr fontAlgn="auto">
              <a:spcAft>
                <a:spcPts val="0"/>
              </a:spcAft>
              <a:defRPr/>
            </a:pPr>
            <a:r>
              <a:rPr lang="es-PE" sz="4400" dirty="0" smtClean="0">
                <a:solidFill>
                  <a:schemeClr val="bg1"/>
                </a:solidFill>
              </a:rPr>
              <a:t>Ejemplos de Proyectos innovadores</a:t>
            </a:r>
          </a:p>
        </p:txBody>
      </p:sp>
    </p:spTree>
    <p:extLst>
      <p:ext uri="{BB962C8B-B14F-4D97-AF65-F5344CB8AC3E}">
        <p14:creationId xmlns:p14="http://schemas.microsoft.com/office/powerpoint/2010/main" val="2131463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43438" y="1785938"/>
            <a:ext cx="3714750" cy="830262"/>
          </a:xfrm>
          <a:prstGeom prst="rect">
            <a:avLst/>
          </a:prstGeom>
        </p:spPr>
        <p:txBody>
          <a:bodyPr>
            <a:spAutoFit/>
          </a:bodyPr>
          <a:lstStyle/>
          <a:p>
            <a:pPr fontAlgn="auto">
              <a:spcBef>
                <a:spcPts val="0"/>
              </a:spcBef>
              <a:spcAft>
                <a:spcPts val="0"/>
              </a:spcAft>
              <a:defRPr/>
            </a:pPr>
            <a:r>
              <a:rPr lang="es-ES_tradnl" b="1" dirty="0">
                <a:latin typeface="+mn-lt"/>
              </a:rPr>
              <a:t> </a:t>
            </a:r>
            <a:r>
              <a:rPr lang="es-ES_tradnl" sz="2400" dirty="0">
                <a:solidFill>
                  <a:schemeClr val="accent6">
                    <a:lumMod val="50000"/>
                  </a:schemeClr>
                </a:solidFill>
                <a:latin typeface="+mn-lt"/>
              </a:rPr>
              <a:t>"Primera aula digital de América Latina"</a:t>
            </a:r>
            <a:endParaRPr lang="es-ES_tradnl" sz="2400" dirty="0">
              <a:solidFill>
                <a:schemeClr val="accent6">
                  <a:lumMod val="50000"/>
                </a:schemeClr>
              </a:solidFill>
              <a:latin typeface="+mn-lt"/>
            </a:endParaRPr>
          </a:p>
        </p:txBody>
      </p:sp>
      <p:pic>
        <p:nvPicPr>
          <p:cNvPr id="22531" name="Picture 2" descr="http://www.econ.unicen.edu.ar/virtual/newsletters/news21/captura_au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643063"/>
            <a:ext cx="3143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http://www.econ.unicen.edu.ar/virtual/newsletters/news21/Aula%20virt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3429000"/>
            <a:ext cx="364331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500063" y="4000500"/>
            <a:ext cx="4071937" cy="1570038"/>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Está en Mendoza y usan pizarras electrónicas sobre tierra y techos de chapa</a:t>
            </a:r>
            <a:endParaRPr lang="es-ES_tradnl" sz="2400" dirty="0">
              <a:solidFill>
                <a:schemeClr val="accent6">
                  <a:lumMod val="50000"/>
                </a:schemeClr>
              </a:solidFill>
              <a:latin typeface="+mn-lt"/>
            </a:endParaRPr>
          </a:p>
        </p:txBody>
      </p:sp>
      <p:sp>
        <p:nvSpPr>
          <p:cNvPr id="11" name="1 Título"/>
          <p:cNvSpPr>
            <a:spLocks noGrp="1"/>
          </p:cNvSpPr>
          <p:nvPr>
            <p:ph type="title" idx="4294967295"/>
          </p:nvPr>
        </p:nvSpPr>
        <p:spPr>
          <a:xfrm>
            <a:off x="0" y="428625"/>
            <a:ext cx="7715250" cy="1214438"/>
          </a:xfrm>
        </p:spPr>
        <p:txBody>
          <a:bodyPr>
            <a:noAutofit/>
          </a:bodyPr>
          <a:lstStyle/>
          <a:p>
            <a:pPr fontAlgn="auto">
              <a:spcAft>
                <a:spcPts val="0"/>
              </a:spcAft>
              <a:defRPr/>
            </a:pPr>
            <a:r>
              <a:rPr lang="es-PE" sz="4000" dirty="0" smtClean="0">
                <a:solidFill>
                  <a:schemeClr val="accent6">
                    <a:lumMod val="50000"/>
                  </a:schemeClr>
                </a:solidFill>
              </a:rPr>
              <a:t>Ejemplos de Proyectos innovadores extranjeros</a:t>
            </a:r>
          </a:p>
        </p:txBody>
      </p:sp>
    </p:spTree>
    <p:extLst>
      <p:ext uri="{BB962C8B-B14F-4D97-AF65-F5344CB8AC3E}">
        <p14:creationId xmlns:p14="http://schemas.microsoft.com/office/powerpoint/2010/main" val="3499324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572125" y="714375"/>
            <a:ext cx="3000375" cy="4894263"/>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"La escuela está completamente digitalizada. El cuerpo docente, los padres y todos los alumnos venden comida y reciclan plástico y papel para poder comprar materiales y acceder a nuevos recursos".</a:t>
            </a:r>
            <a:endParaRPr lang="es-ES_tradnl" sz="2400" dirty="0">
              <a:solidFill>
                <a:schemeClr val="accent6">
                  <a:lumMod val="50000"/>
                </a:schemeClr>
              </a:solidFill>
              <a:latin typeface="+mn-lt"/>
            </a:endParaRPr>
          </a:p>
        </p:txBody>
      </p:sp>
      <p:pic>
        <p:nvPicPr>
          <p:cNvPr id="23555" name="Picture 4" descr="http://thesystemroot.net/imagenes/recicl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642938"/>
            <a:ext cx="47863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07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7 Rectángulo"/>
          <p:cNvSpPr>
            <a:spLocks noChangeArrowheads="1"/>
          </p:cNvSpPr>
          <p:nvPr/>
        </p:nvSpPr>
        <p:spPr bwMode="auto">
          <a:xfrm>
            <a:off x="500063" y="2286000"/>
            <a:ext cx="8143875" cy="2862263"/>
          </a:xfrm>
          <a:prstGeom prst="rect">
            <a:avLst/>
          </a:prstGeom>
          <a:noFill/>
          <a:ln w="9525">
            <a:noFill/>
            <a:miter lim="800000"/>
            <a:headEnd/>
            <a:tailEnd/>
          </a:ln>
        </p:spPr>
        <p:txBody>
          <a:bodyPr>
            <a:spAutoFit/>
          </a:bodyPr>
          <a:lstStyle/>
          <a:p>
            <a:pPr algn="ctr" fontAlgn="auto">
              <a:spcBef>
                <a:spcPts val="0"/>
              </a:spcBef>
              <a:spcAft>
                <a:spcPts val="0"/>
              </a:spcAft>
              <a:defRPr/>
            </a:pPr>
            <a:r>
              <a:rPr lang="es-ES" sz="3600" b="1" dirty="0">
                <a:solidFill>
                  <a:schemeClr val="accent6">
                    <a:lumMod val="50000"/>
                  </a:schemeClr>
                </a:solidFill>
                <a:latin typeface="Eras Bold ITC" pitchFamily="34" charset="0"/>
              </a:rPr>
              <a:t>CONSTRUCIÓN  DE PROYECTOS  EDUCATIVOS  DE INNOVACIÓN  PARA  SITUARLOS  EN  LOS  AMBIENTES  DE APRENDIZAJE  BASADOS EN T.E</a:t>
            </a:r>
            <a:endParaRPr lang="es-ES_tradnl" sz="3600" b="1" dirty="0">
              <a:solidFill>
                <a:schemeClr val="accent6">
                  <a:lumMod val="50000"/>
                </a:schemeClr>
              </a:solidFill>
              <a:latin typeface="Eras Bold ITC" pitchFamily="34" charset="0"/>
            </a:endParaRPr>
          </a:p>
        </p:txBody>
      </p:sp>
    </p:spTree>
    <p:extLst>
      <p:ext uri="{BB962C8B-B14F-4D97-AF65-F5344CB8AC3E}">
        <p14:creationId xmlns:p14="http://schemas.microsoft.com/office/powerpoint/2010/main" val="4194336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500" y="500063"/>
            <a:ext cx="4572000" cy="2009775"/>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“No hay más tizas. Las tizas son digitales. Tampoco hay cuadernos. Los </a:t>
            </a:r>
            <a:r>
              <a:rPr lang="es-ES_tradnl" sz="2400" dirty="0" err="1">
                <a:solidFill>
                  <a:schemeClr val="accent6">
                    <a:lumMod val="50000"/>
                  </a:schemeClr>
                </a:solidFill>
                <a:latin typeface="+mn-lt"/>
              </a:rPr>
              <a:t>pen</a:t>
            </a:r>
            <a:r>
              <a:rPr lang="es-ES_tradnl" sz="2400" dirty="0">
                <a:solidFill>
                  <a:schemeClr val="accent6">
                    <a:lumMod val="50000"/>
                  </a:schemeClr>
                </a:solidFill>
                <a:latin typeface="+mn-lt"/>
              </a:rPr>
              <a:t> drivers son los respaldos de los alumnos"</a:t>
            </a:r>
            <a:endParaRPr lang="es-ES_tradnl" sz="2400" dirty="0">
              <a:solidFill>
                <a:schemeClr val="accent6">
                  <a:lumMod val="50000"/>
                </a:schemeClr>
              </a:solidFill>
              <a:latin typeface="+mn-lt"/>
            </a:endParaRPr>
          </a:p>
        </p:txBody>
      </p:sp>
      <p:sp>
        <p:nvSpPr>
          <p:cNvPr id="4" name="3 Rectángulo"/>
          <p:cNvSpPr/>
          <p:nvPr/>
        </p:nvSpPr>
        <p:spPr>
          <a:xfrm>
            <a:off x="4286250" y="3143250"/>
            <a:ext cx="4572000" cy="2678113"/>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también baja el nivel de estrés de los docentes. Porque los alumnos permanezca con un espíritu de búsqueda e investigación que no requiere de la intervención del docente".</a:t>
            </a:r>
            <a:endParaRPr lang="es-ES_tradnl" sz="2400" dirty="0">
              <a:solidFill>
                <a:schemeClr val="accent6">
                  <a:lumMod val="50000"/>
                </a:schemeClr>
              </a:solidFill>
              <a:latin typeface="+mn-lt"/>
            </a:endParaRPr>
          </a:p>
        </p:txBody>
      </p:sp>
      <p:pic>
        <p:nvPicPr>
          <p:cNvPr id="24580" name="Picture 2" descr="Ver imagen en tamaño comple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500063"/>
            <a:ext cx="3357562"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ttp://www.oretania.es/wp-content/uploads/2009/06/colegiovillamay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643188"/>
            <a:ext cx="3429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05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500" y="571500"/>
            <a:ext cx="7739063" cy="1323975"/>
          </a:xfrm>
          <a:prstGeom prst="rect">
            <a:avLst/>
          </a:prstGeom>
        </p:spPr>
        <p:txBody>
          <a:bodyPr wrap="none">
            <a:spAutoFit/>
          </a:bodyPr>
          <a:lstStyle/>
          <a:p>
            <a:pPr fontAlgn="auto">
              <a:spcBef>
                <a:spcPts val="0"/>
              </a:spcBef>
              <a:spcAft>
                <a:spcPts val="0"/>
              </a:spcAft>
              <a:defRPr/>
            </a:pPr>
            <a:r>
              <a:rPr lang="es-ES_tradnl" sz="4000" b="1" dirty="0">
                <a:solidFill>
                  <a:schemeClr val="accent6">
                    <a:lumMod val="50000"/>
                  </a:schemeClr>
                </a:solidFill>
                <a:latin typeface="+mn-lt"/>
              </a:rPr>
              <a:t>“La escuela del futuro,</a:t>
            </a:r>
          </a:p>
          <a:p>
            <a:pPr fontAlgn="auto">
              <a:spcBef>
                <a:spcPts val="0"/>
              </a:spcBef>
              <a:spcAft>
                <a:spcPts val="0"/>
              </a:spcAft>
              <a:defRPr/>
            </a:pPr>
            <a:r>
              <a:rPr lang="es-ES_tradnl" sz="4000" b="1" dirty="0">
                <a:solidFill>
                  <a:schemeClr val="accent6">
                    <a:lumMod val="50000"/>
                  </a:schemeClr>
                </a:solidFill>
                <a:latin typeface="+mn-lt"/>
              </a:rPr>
              <a:t> la escuela 2.0 en España"</a:t>
            </a:r>
            <a:endParaRPr lang="es-ES_tradnl" sz="4000" b="1" dirty="0">
              <a:solidFill>
                <a:schemeClr val="accent6">
                  <a:lumMod val="50000"/>
                </a:schemeClr>
              </a:solidFill>
              <a:latin typeface="+mn-lt"/>
            </a:endParaRPr>
          </a:p>
        </p:txBody>
      </p:sp>
      <p:sp>
        <p:nvSpPr>
          <p:cNvPr id="4" name="3 Rectángulo"/>
          <p:cNvSpPr/>
          <p:nvPr/>
        </p:nvSpPr>
        <p:spPr>
          <a:xfrm>
            <a:off x="428625" y="2714625"/>
            <a:ext cx="2928938" cy="1384300"/>
          </a:xfrm>
          <a:prstGeom prst="rect">
            <a:avLst/>
          </a:prstGeom>
        </p:spPr>
        <p:txBody>
          <a:bodyPr>
            <a:spAutoFit/>
          </a:bodyPr>
          <a:lstStyle/>
          <a:p>
            <a:pPr fontAlgn="auto">
              <a:spcBef>
                <a:spcPts val="0"/>
              </a:spcBef>
              <a:spcAft>
                <a:spcPts val="0"/>
              </a:spcAft>
              <a:defRPr/>
            </a:pPr>
            <a:r>
              <a:rPr lang="es-ES_tradnl" sz="2800" dirty="0">
                <a:solidFill>
                  <a:schemeClr val="accent6">
                    <a:lumMod val="50000"/>
                  </a:schemeClr>
                </a:solidFill>
                <a:latin typeface="+mn-lt"/>
              </a:rPr>
              <a:t>Digitalización del sistema educativo </a:t>
            </a:r>
            <a:endParaRPr lang="es-ES_tradnl" sz="2800" dirty="0">
              <a:solidFill>
                <a:schemeClr val="accent6">
                  <a:lumMod val="50000"/>
                </a:schemeClr>
              </a:solidFill>
              <a:latin typeface="+mn-lt"/>
            </a:endParaRPr>
          </a:p>
        </p:txBody>
      </p:sp>
      <p:pic>
        <p:nvPicPr>
          <p:cNvPr id="25604" name="Picture 2" descr="http://craarino.educa.aragon.es/weduca/tabl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000250"/>
            <a:ext cx="5143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537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429250" y="1071563"/>
            <a:ext cx="3214688" cy="3970337"/>
          </a:xfrm>
          <a:prstGeom prst="rect">
            <a:avLst/>
          </a:prstGeom>
        </p:spPr>
        <p:txBody>
          <a:bodyPr>
            <a:spAutoFit/>
          </a:bodyPr>
          <a:lstStyle/>
          <a:p>
            <a:pPr fontAlgn="auto">
              <a:spcBef>
                <a:spcPts val="0"/>
              </a:spcBef>
              <a:spcAft>
                <a:spcPts val="0"/>
              </a:spcAft>
              <a:defRPr/>
            </a:pPr>
            <a:r>
              <a:rPr lang="es-ES_tradnl" sz="2800" dirty="0">
                <a:solidFill>
                  <a:schemeClr val="accent6">
                    <a:lumMod val="50000"/>
                  </a:schemeClr>
                </a:solidFill>
                <a:latin typeface="+mn-lt"/>
              </a:rPr>
              <a:t>Allí desde hace años los alumnos de primaria han sustituido sus libros y cuadernos por tablets PC (aulas autosuficientes )</a:t>
            </a:r>
            <a:endParaRPr lang="es-ES_tradnl" sz="2800" dirty="0">
              <a:solidFill>
                <a:schemeClr val="accent6">
                  <a:lumMod val="50000"/>
                </a:schemeClr>
              </a:solidFill>
              <a:latin typeface="+mn-lt"/>
            </a:endParaRPr>
          </a:p>
        </p:txBody>
      </p:sp>
      <p:pic>
        <p:nvPicPr>
          <p:cNvPr id="26627" name="Picture 2" descr="http://craarino.educa.aragon.es/weduca/table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71500"/>
            <a:ext cx="4786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347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raarino.educa.aragon.es/weduca/table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571500"/>
            <a:ext cx="44291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642938" y="1071563"/>
            <a:ext cx="3286125" cy="3970337"/>
          </a:xfrm>
          <a:prstGeom prst="rect">
            <a:avLst/>
          </a:prstGeom>
        </p:spPr>
        <p:txBody>
          <a:bodyPr>
            <a:spAutoFit/>
          </a:bodyPr>
          <a:lstStyle/>
          <a:p>
            <a:pPr fontAlgn="auto">
              <a:spcBef>
                <a:spcPts val="0"/>
              </a:spcBef>
              <a:spcAft>
                <a:spcPts val="0"/>
              </a:spcAft>
              <a:defRPr/>
            </a:pPr>
            <a:r>
              <a:rPr lang="es-ES_tradnl" sz="2800" dirty="0">
                <a:solidFill>
                  <a:schemeClr val="accent6">
                    <a:lumMod val="50000"/>
                  </a:schemeClr>
                </a:solidFill>
                <a:latin typeface="+mn-lt"/>
              </a:rPr>
              <a:t>El proyecto de Ariño (en la provincia de Teruel- España)</a:t>
            </a:r>
          </a:p>
          <a:p>
            <a:pPr fontAlgn="auto">
              <a:spcBef>
                <a:spcPts val="0"/>
              </a:spcBef>
              <a:spcAft>
                <a:spcPts val="0"/>
              </a:spcAft>
              <a:defRPr/>
            </a:pPr>
            <a:r>
              <a:rPr lang="es-ES_tradnl" sz="2800" dirty="0">
                <a:solidFill>
                  <a:schemeClr val="accent6">
                    <a:lumMod val="50000"/>
                  </a:schemeClr>
                </a:solidFill>
                <a:latin typeface="+mn-lt"/>
              </a:rPr>
              <a:t>se convirtió sin saberlo en el proyecto piloto que imitará todo el país.</a:t>
            </a:r>
            <a:endParaRPr lang="es-ES_tradnl" sz="2800" dirty="0">
              <a:solidFill>
                <a:schemeClr val="accent6">
                  <a:lumMod val="50000"/>
                </a:schemeClr>
              </a:solidFill>
              <a:latin typeface="+mn-lt"/>
            </a:endParaRPr>
          </a:p>
        </p:txBody>
      </p:sp>
    </p:spTree>
    <p:extLst>
      <p:ext uri="{BB962C8B-B14F-4D97-AF65-F5344CB8AC3E}">
        <p14:creationId xmlns:p14="http://schemas.microsoft.com/office/powerpoint/2010/main" val="484490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86313" y="1857375"/>
            <a:ext cx="3714750" cy="3108325"/>
          </a:xfrm>
          <a:prstGeom prst="rect">
            <a:avLst/>
          </a:prstGeom>
        </p:spPr>
        <p:txBody>
          <a:bodyPr>
            <a:spAutoFit/>
          </a:bodyPr>
          <a:lstStyle/>
          <a:p>
            <a:pPr fontAlgn="auto">
              <a:spcBef>
                <a:spcPts val="0"/>
              </a:spcBef>
              <a:spcAft>
                <a:spcPts val="0"/>
              </a:spcAft>
              <a:defRPr/>
            </a:pPr>
            <a:r>
              <a:rPr lang="es-ES_tradnl" sz="2800" dirty="0">
                <a:solidFill>
                  <a:schemeClr val="accent6">
                    <a:lumMod val="50000"/>
                  </a:schemeClr>
                </a:solidFill>
                <a:latin typeface="+mn-lt"/>
              </a:rPr>
              <a:t>cada alumno de primaria disponga de un ordenador personal, portátil, para sustituir el cuaderno y los libros</a:t>
            </a:r>
            <a:endParaRPr lang="es-ES_tradnl" sz="2800" dirty="0">
              <a:solidFill>
                <a:schemeClr val="accent6">
                  <a:lumMod val="50000"/>
                </a:schemeClr>
              </a:solidFill>
              <a:latin typeface="+mn-lt"/>
            </a:endParaRPr>
          </a:p>
        </p:txBody>
      </p:sp>
      <p:pic>
        <p:nvPicPr>
          <p:cNvPr id="28675" name="Picture 2" descr="http://www.aragondigital.es/not/2008/1/21/img/img418552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714375"/>
            <a:ext cx="392906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83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CuadroTexto"/>
          <p:cNvSpPr txBox="1"/>
          <p:nvPr/>
        </p:nvSpPr>
        <p:spPr>
          <a:xfrm>
            <a:off x="785813" y="2214563"/>
            <a:ext cx="3090862" cy="769937"/>
          </a:xfrm>
          <a:prstGeom prst="rect">
            <a:avLst/>
          </a:prstGeom>
          <a:noFill/>
        </p:spPr>
        <p:txBody>
          <a:bodyPr wrap="none">
            <a:spAutoFit/>
          </a:bodyPr>
          <a:lstStyle/>
          <a:p>
            <a:pPr fontAlgn="auto">
              <a:spcBef>
                <a:spcPts val="0"/>
              </a:spcBef>
              <a:spcAft>
                <a:spcPts val="0"/>
              </a:spcAft>
              <a:defRPr/>
            </a:pPr>
            <a:r>
              <a:rPr lang="es-ES_tradnl" sz="4400" dirty="0">
                <a:solidFill>
                  <a:schemeClr val="accent6">
                    <a:lumMod val="50000"/>
                  </a:schemeClr>
                </a:solidFill>
                <a:latin typeface="+mn-lt"/>
              </a:rPr>
              <a:t>E-</a:t>
            </a:r>
            <a:r>
              <a:rPr lang="es-ES_tradnl" sz="4400" dirty="0" err="1">
                <a:solidFill>
                  <a:schemeClr val="accent6">
                    <a:lumMod val="50000"/>
                  </a:schemeClr>
                </a:solidFill>
                <a:latin typeface="+mn-lt"/>
              </a:rPr>
              <a:t>learning</a:t>
            </a:r>
            <a:endParaRPr lang="es-ES_tradnl" sz="4400" dirty="0">
              <a:solidFill>
                <a:schemeClr val="accent6">
                  <a:lumMod val="50000"/>
                </a:schemeClr>
              </a:solidFill>
              <a:latin typeface="+mn-lt"/>
            </a:endParaRPr>
          </a:p>
        </p:txBody>
      </p:sp>
      <p:sp>
        <p:nvSpPr>
          <p:cNvPr id="55" name="54 Rectángulo"/>
          <p:cNvSpPr/>
          <p:nvPr/>
        </p:nvSpPr>
        <p:spPr>
          <a:xfrm>
            <a:off x="642938" y="3214688"/>
            <a:ext cx="4286250" cy="2308225"/>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Hacer uso de las herramientas y servicios de la Web 2.0 en los procesos educativos, ya sean estos más o menos estructurados.</a:t>
            </a:r>
            <a:endParaRPr lang="es-ES_tradnl" sz="2400" dirty="0">
              <a:solidFill>
                <a:schemeClr val="accent6">
                  <a:lumMod val="50000"/>
                </a:schemeClr>
              </a:solidFill>
              <a:latin typeface="+mn-lt"/>
            </a:endParaRPr>
          </a:p>
        </p:txBody>
      </p:sp>
      <p:pic>
        <p:nvPicPr>
          <p:cNvPr id="29700" name="Picture 2" descr="http://www.econ.unicen.edu.ar/virtual/newsletters/news21/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642938"/>
            <a:ext cx="18478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http://mbamasterdireccion.files.wordpress.com/2009/06/elearn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2857500"/>
            <a:ext cx="3143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idx="4294967295"/>
          </p:nvPr>
        </p:nvSpPr>
        <p:spPr>
          <a:xfrm>
            <a:off x="0" y="642938"/>
            <a:ext cx="4143375" cy="1428750"/>
          </a:xfrm>
        </p:spPr>
        <p:txBody>
          <a:bodyPr>
            <a:noAutofit/>
          </a:bodyPr>
          <a:lstStyle/>
          <a:p>
            <a:pPr fontAlgn="auto">
              <a:spcAft>
                <a:spcPts val="0"/>
              </a:spcAft>
              <a:defRPr/>
            </a:pPr>
            <a:r>
              <a:rPr lang="es-PE" sz="4000" dirty="0" smtClean="0">
                <a:solidFill>
                  <a:schemeClr val="accent6">
                    <a:lumMod val="50000"/>
                  </a:schemeClr>
                </a:solidFill>
              </a:rPr>
              <a:t>Proyectos no estatales</a:t>
            </a:r>
          </a:p>
        </p:txBody>
      </p:sp>
    </p:spTree>
    <p:extLst>
      <p:ext uri="{BB962C8B-B14F-4D97-AF65-F5344CB8AC3E}">
        <p14:creationId xmlns:p14="http://schemas.microsoft.com/office/powerpoint/2010/main" val="2142237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75" y="928688"/>
            <a:ext cx="4572000" cy="1570037"/>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Se recibe una clave y contraseña por email del curso elegido para acceder (Aula virtual)</a:t>
            </a:r>
            <a:endParaRPr lang="es-ES_tradnl" sz="2400" dirty="0">
              <a:solidFill>
                <a:schemeClr val="accent6">
                  <a:lumMod val="50000"/>
                </a:schemeClr>
              </a:solidFill>
              <a:latin typeface="+mn-lt"/>
            </a:endParaRPr>
          </a:p>
        </p:txBody>
      </p:sp>
      <p:pic>
        <p:nvPicPr>
          <p:cNvPr id="30723" name="Picture 63" descr="http://edutechgeek.files.wordpress.com/2008/05/elearning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500063"/>
            <a:ext cx="30003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prs.heacademy.ac.uk/images/elearning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857500"/>
            <a:ext cx="407193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587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857625" y="571500"/>
            <a:ext cx="4572000" cy="1200150"/>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Instalación a Internet para acceder a todos los recursos para su formación</a:t>
            </a:r>
            <a:endParaRPr lang="es-ES_tradnl" sz="2400" dirty="0">
              <a:solidFill>
                <a:schemeClr val="accent6">
                  <a:lumMod val="50000"/>
                </a:schemeClr>
              </a:solidFill>
              <a:latin typeface="+mn-lt"/>
            </a:endParaRPr>
          </a:p>
        </p:txBody>
      </p:sp>
      <p:sp>
        <p:nvSpPr>
          <p:cNvPr id="4" name="3 Rectángulo"/>
          <p:cNvSpPr/>
          <p:nvPr/>
        </p:nvSpPr>
        <p:spPr>
          <a:xfrm>
            <a:off x="3857625" y="2143125"/>
            <a:ext cx="4786313" cy="830263"/>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A los cursos se puede acceder durante las 24 horas.</a:t>
            </a:r>
            <a:endParaRPr lang="es-ES_tradnl" sz="2400" dirty="0">
              <a:solidFill>
                <a:schemeClr val="accent6">
                  <a:lumMod val="50000"/>
                </a:schemeClr>
              </a:solidFill>
              <a:latin typeface="+mn-lt"/>
            </a:endParaRPr>
          </a:p>
        </p:txBody>
      </p:sp>
      <p:sp>
        <p:nvSpPr>
          <p:cNvPr id="5" name="4 Rectángulo"/>
          <p:cNvSpPr/>
          <p:nvPr/>
        </p:nvSpPr>
        <p:spPr>
          <a:xfrm>
            <a:off x="500063" y="3714750"/>
            <a:ext cx="4572000" cy="1938338"/>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Después de la parte teórica, los alumnos realizan actividades prácticas en forma de simulaciones y respuesta de cuestionarios.</a:t>
            </a:r>
            <a:endParaRPr lang="es-ES_tradnl" sz="2400" dirty="0">
              <a:solidFill>
                <a:schemeClr val="accent6">
                  <a:lumMod val="50000"/>
                </a:schemeClr>
              </a:solidFill>
              <a:latin typeface="+mn-lt"/>
            </a:endParaRPr>
          </a:p>
        </p:txBody>
      </p:sp>
      <p:pic>
        <p:nvPicPr>
          <p:cNvPr id="31749" name="Picture 8" descr="http://1.bp.blogspot.com/_FwMuWrk0ptc/SSKNM1wtAbI/AAAAAAAAAwQ/as9L4MKM-Yg/s320/E-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857250"/>
            <a:ext cx="3048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 descr="http://www.stickfast.co.uk/mails/dmu0170c/images/e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3357563"/>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752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od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643313"/>
            <a:ext cx="36195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357188" y="2286000"/>
            <a:ext cx="4572000" cy="1384300"/>
          </a:xfrm>
          <a:prstGeom prst="rect">
            <a:avLst/>
          </a:prstGeom>
        </p:spPr>
        <p:txBody>
          <a:bodyPr>
            <a:spAutoFit/>
          </a:bodyPr>
          <a:lstStyle/>
          <a:p>
            <a:pPr fontAlgn="auto">
              <a:spcBef>
                <a:spcPts val="0"/>
              </a:spcBef>
              <a:spcAft>
                <a:spcPts val="0"/>
              </a:spcAft>
              <a:defRPr/>
            </a:pPr>
            <a:r>
              <a:rPr lang="es-ES_tradnl" sz="2800" dirty="0">
                <a:solidFill>
                  <a:schemeClr val="accent6">
                    <a:lumMod val="50000"/>
                  </a:schemeClr>
                </a:solidFill>
                <a:latin typeface="+mn-lt"/>
              </a:rPr>
              <a:t>Instituciones de Educación Secundaria a Distancia (IESAD) </a:t>
            </a:r>
            <a:endParaRPr lang="es-ES_tradnl" sz="2800" dirty="0">
              <a:solidFill>
                <a:schemeClr val="accent6">
                  <a:lumMod val="50000"/>
                </a:schemeClr>
              </a:solidFill>
              <a:latin typeface="+mn-lt"/>
            </a:endParaRPr>
          </a:p>
        </p:txBody>
      </p:sp>
      <p:sp>
        <p:nvSpPr>
          <p:cNvPr id="5" name="1 Título"/>
          <p:cNvSpPr>
            <a:spLocks noGrp="1"/>
          </p:cNvSpPr>
          <p:nvPr>
            <p:ph type="title" idx="4294967295"/>
          </p:nvPr>
        </p:nvSpPr>
        <p:spPr>
          <a:xfrm>
            <a:off x="0" y="500063"/>
            <a:ext cx="7715250" cy="1785937"/>
          </a:xfrm>
        </p:spPr>
        <p:txBody>
          <a:bodyPr>
            <a:noAutofit/>
          </a:bodyPr>
          <a:lstStyle/>
          <a:p>
            <a:pPr fontAlgn="auto">
              <a:spcAft>
                <a:spcPts val="0"/>
              </a:spcAft>
              <a:defRPr/>
            </a:pPr>
            <a:r>
              <a:rPr lang="es-PE" sz="4000" dirty="0" smtClean="0">
                <a:solidFill>
                  <a:schemeClr val="accent6">
                    <a:lumMod val="50000"/>
                  </a:schemeClr>
                </a:solidFill>
              </a:rPr>
              <a:t>Algunos Proyectos innovadores propuestos por el gobierno peruano</a:t>
            </a:r>
          </a:p>
        </p:txBody>
      </p:sp>
      <p:pic>
        <p:nvPicPr>
          <p:cNvPr id="32773" name="Picture 2" descr="http://www.perueduca.edu.pe/television-educativa/archivos/int_pgen_img_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214563"/>
            <a:ext cx="38576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14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Rectángulo"/>
          <p:cNvSpPr>
            <a:spLocks noChangeArrowheads="1"/>
          </p:cNvSpPr>
          <p:nvPr/>
        </p:nvSpPr>
        <p:spPr bwMode="auto">
          <a:xfrm>
            <a:off x="500063" y="5715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Verdana" pitchFamily="34" charset="0"/>
              </a:rPr>
              <a:t>GRÁFICO DE TRANSMISIÓN Y RECEPCIÓN</a:t>
            </a:r>
          </a:p>
        </p:txBody>
      </p:sp>
      <p:sp>
        <p:nvSpPr>
          <p:cNvPr id="33795" name="3 Rectángulo"/>
          <p:cNvSpPr>
            <a:spLocks noChangeArrowheads="1"/>
          </p:cNvSpPr>
          <p:nvPr/>
        </p:nvSpPr>
        <p:spPr bwMode="auto">
          <a:xfrm>
            <a:off x="500063" y="1357313"/>
            <a:ext cx="3325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a:latin typeface="Verdana" pitchFamily="34" charset="0"/>
              </a:rPr>
              <a:t>Servicio de Enlace Satelital</a:t>
            </a:r>
          </a:p>
        </p:txBody>
      </p:sp>
      <p:pic>
        <p:nvPicPr>
          <p:cNvPr id="33796" name="Picture 2" descr="http://www.perueduca.edu.pe/television-educativa/archivos/int_pgen_gra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000250"/>
            <a:ext cx="72866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370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idx="4294967295"/>
          </p:nvPr>
        </p:nvSpPr>
        <p:spPr>
          <a:xfrm>
            <a:off x="0" y="357188"/>
            <a:ext cx="8183563" cy="836612"/>
          </a:xfrm>
        </p:spPr>
        <p:txBody>
          <a:bodyPr/>
          <a:lstStyle/>
          <a:p>
            <a:pPr fontAlgn="auto">
              <a:spcAft>
                <a:spcPts val="0"/>
              </a:spcAft>
              <a:defRPr/>
            </a:pPr>
            <a:r>
              <a:rPr lang="es-PE" dirty="0" smtClean="0">
                <a:solidFill>
                  <a:schemeClr val="accent6">
                    <a:lumMod val="50000"/>
                  </a:schemeClr>
                </a:solidFill>
              </a:rPr>
              <a:t>PROYECTOS DE INNOVACIÓN</a:t>
            </a:r>
          </a:p>
        </p:txBody>
      </p:sp>
      <p:sp>
        <p:nvSpPr>
          <p:cNvPr id="3075" name="4 Marcador de texto"/>
          <p:cNvSpPr>
            <a:spLocks noGrp="1"/>
          </p:cNvSpPr>
          <p:nvPr>
            <p:ph type="body" idx="4294967295"/>
          </p:nvPr>
        </p:nvSpPr>
        <p:spPr>
          <a:xfrm>
            <a:off x="0" y="1214438"/>
            <a:ext cx="3932238" cy="642937"/>
          </a:xfrm>
        </p:spPr>
        <p:txBody>
          <a:bodyPr>
            <a:normAutofit/>
          </a:bodyPr>
          <a:lstStyle/>
          <a:p>
            <a:pPr fontAlgn="auto">
              <a:spcAft>
                <a:spcPts val="0"/>
              </a:spcAft>
              <a:buFont typeface="Wingdings 2"/>
              <a:buNone/>
              <a:defRPr/>
            </a:pPr>
            <a:r>
              <a:rPr lang="es-PE" dirty="0" smtClean="0"/>
              <a:t>      </a:t>
            </a:r>
            <a:r>
              <a:rPr lang="es-PE" dirty="0" smtClean="0">
                <a:solidFill>
                  <a:schemeClr val="accent6">
                    <a:lumMod val="50000"/>
                  </a:schemeClr>
                </a:solidFill>
              </a:rPr>
              <a:t>NUESTROS NIÑOS</a:t>
            </a:r>
          </a:p>
        </p:txBody>
      </p:sp>
      <p:pic>
        <p:nvPicPr>
          <p:cNvPr id="7172" name="3 Marcador de contenido" descr="Imagen083.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857375"/>
            <a:ext cx="4929188" cy="4000500"/>
          </a:xfrm>
        </p:spPr>
      </p:pic>
      <p:sp>
        <p:nvSpPr>
          <p:cNvPr id="3077" name="5 Marcador de texto"/>
          <p:cNvSpPr>
            <a:spLocks noGrp="1"/>
          </p:cNvSpPr>
          <p:nvPr>
            <p:ph type="body" sz="quarter" idx="4294967295"/>
          </p:nvPr>
        </p:nvSpPr>
        <p:spPr>
          <a:xfrm>
            <a:off x="6429375" y="1285875"/>
            <a:ext cx="2714625" cy="817563"/>
          </a:xfrm>
        </p:spPr>
        <p:txBody>
          <a:bodyPr>
            <a:normAutofit fontScale="55000" lnSpcReduction="20000"/>
          </a:bodyPr>
          <a:lstStyle/>
          <a:p>
            <a:pPr fontAlgn="auto">
              <a:spcAft>
                <a:spcPts val="0"/>
              </a:spcAft>
              <a:buFont typeface="Wingdings 2"/>
              <a:buNone/>
              <a:defRPr/>
            </a:pPr>
            <a:r>
              <a:rPr lang="es-PE" dirty="0" smtClean="0"/>
              <a:t> </a:t>
            </a:r>
            <a:r>
              <a:rPr lang="es-PE" sz="5100" dirty="0" smtClean="0">
                <a:solidFill>
                  <a:schemeClr val="accent6">
                    <a:lumMod val="50000"/>
                  </a:schemeClr>
                </a:solidFill>
              </a:rPr>
              <a:t>Esperan  innovaciones</a:t>
            </a:r>
          </a:p>
        </p:txBody>
      </p:sp>
      <p:sp>
        <p:nvSpPr>
          <p:cNvPr id="3078" name="6 Marcador de contenido"/>
          <p:cNvSpPr>
            <a:spLocks noGrp="1"/>
          </p:cNvSpPr>
          <p:nvPr>
            <p:ph sz="quarter" idx="4294967295"/>
          </p:nvPr>
        </p:nvSpPr>
        <p:spPr>
          <a:xfrm>
            <a:off x="6286500" y="2928938"/>
            <a:ext cx="2857500" cy="2428875"/>
          </a:xfrm>
        </p:spPr>
        <p:txBody>
          <a:bodyPr>
            <a:normAutofit/>
          </a:bodyPr>
          <a:lstStyle/>
          <a:p>
            <a:pPr marL="265176" indent="-265176" fontAlgn="auto">
              <a:spcAft>
                <a:spcPts val="0"/>
              </a:spcAft>
              <a:buFont typeface="Wingdings 2"/>
              <a:buNone/>
              <a:defRPr/>
            </a:pPr>
            <a:r>
              <a:rPr lang="es-PE" sz="2800" dirty="0" smtClean="0">
                <a:solidFill>
                  <a:schemeClr val="accent6">
                    <a:lumMod val="50000"/>
                  </a:schemeClr>
                </a:solidFill>
              </a:rPr>
              <a:t>¿ Estamos preparados para realizar cambios en nuestra IEI ?</a:t>
            </a:r>
          </a:p>
        </p:txBody>
      </p:sp>
    </p:spTree>
    <p:extLst>
      <p:ext uri="{BB962C8B-B14F-4D97-AF65-F5344CB8AC3E}">
        <p14:creationId xmlns:p14="http://schemas.microsoft.com/office/powerpoint/2010/main" val="3218568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Rectángulo"/>
          <p:cNvSpPr>
            <a:spLocks noChangeArrowheads="1"/>
          </p:cNvSpPr>
          <p:nvPr/>
        </p:nvSpPr>
        <p:spPr bwMode="auto">
          <a:xfrm>
            <a:off x="714375" y="785813"/>
            <a:ext cx="357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a:latin typeface="Verdana" pitchFamily="34" charset="0"/>
              </a:rPr>
              <a:t>Instalaciones Remotas (IIEE)</a:t>
            </a:r>
          </a:p>
        </p:txBody>
      </p:sp>
      <p:pic>
        <p:nvPicPr>
          <p:cNvPr id="34819" name="Picture 2" descr="http://www.perueduca.edu.pe/television-educativa/archivos/int_pgen_gra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00188"/>
            <a:ext cx="68865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819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500063"/>
            <a:ext cx="3714750" cy="2554287"/>
          </a:xfrm>
          <a:prstGeom prst="rect">
            <a:avLst/>
          </a:prstGeom>
        </p:spPr>
        <p:txBody>
          <a:bodyPr>
            <a:spAutoFit/>
          </a:bodyPr>
          <a:lstStyle/>
          <a:p>
            <a:pPr fontAlgn="auto">
              <a:spcBef>
                <a:spcPts val="0"/>
              </a:spcBef>
              <a:spcAft>
                <a:spcPts val="0"/>
              </a:spcAft>
              <a:defRPr/>
            </a:pPr>
            <a:r>
              <a:rPr lang="es-ES_tradnl" sz="4000" dirty="0">
                <a:solidFill>
                  <a:schemeClr val="accent6">
                    <a:lumMod val="50000"/>
                  </a:schemeClr>
                </a:solidFill>
                <a:latin typeface="+mn-lt"/>
              </a:rPr>
              <a:t>PROYECTO PILOTO: </a:t>
            </a:r>
          </a:p>
          <a:p>
            <a:pPr fontAlgn="auto">
              <a:spcBef>
                <a:spcPts val="0"/>
              </a:spcBef>
              <a:spcAft>
                <a:spcPts val="0"/>
              </a:spcAft>
              <a:defRPr/>
            </a:pPr>
            <a:r>
              <a:rPr lang="es-ES_tradnl" sz="4000" dirty="0">
                <a:solidFill>
                  <a:schemeClr val="accent6">
                    <a:lumMod val="50000"/>
                  </a:schemeClr>
                </a:solidFill>
                <a:latin typeface="+mn-lt"/>
              </a:rPr>
              <a:t>Televisión Educativa</a:t>
            </a:r>
            <a:endParaRPr lang="es-ES_tradnl" sz="4000" dirty="0">
              <a:solidFill>
                <a:schemeClr val="accent6">
                  <a:lumMod val="50000"/>
                </a:schemeClr>
              </a:solidFill>
              <a:latin typeface="+mn-lt"/>
            </a:endParaRPr>
          </a:p>
        </p:txBody>
      </p:sp>
      <p:sp>
        <p:nvSpPr>
          <p:cNvPr id="4" name="3 Rectángulo"/>
          <p:cNvSpPr/>
          <p:nvPr/>
        </p:nvSpPr>
        <p:spPr>
          <a:xfrm>
            <a:off x="571500" y="3286125"/>
            <a:ext cx="8286750" cy="2308225"/>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2008  inicio del Proyecto Piloto de Televisión Educativa, mediante el cual 990 aulas de 222 escuelas públicas del nivel de secundaria, ubicadas en las diferentes regiones del país, reciben el servicio de televisión por cable satelital.(EMPRESA DIRECTV)</a:t>
            </a:r>
            <a:endParaRPr lang="es-ES_tradnl" sz="2400" dirty="0">
              <a:solidFill>
                <a:schemeClr val="accent6">
                  <a:lumMod val="50000"/>
                </a:schemeClr>
              </a:solidFill>
              <a:latin typeface="+mn-lt"/>
            </a:endParaRPr>
          </a:p>
        </p:txBody>
      </p:sp>
      <p:pic>
        <p:nvPicPr>
          <p:cNvPr id="35844" name="Picture 2" descr="http://www.perueduca.edu.pe/television-educativa/archivos/int_ppil_img_des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571500"/>
            <a:ext cx="438626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276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erueduca.edu.pe/olpc/archivos/inter_cab_f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500063"/>
            <a:ext cx="22955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descr="http://www.perueduca.edu.pe/olpc/archivos/inter_cab_fot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928813"/>
            <a:ext cx="22955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4143375" y="500063"/>
            <a:ext cx="3436938" cy="1323975"/>
          </a:xfrm>
          <a:prstGeom prst="rect">
            <a:avLst/>
          </a:prstGeom>
          <a:noFill/>
        </p:spPr>
        <p:txBody>
          <a:bodyPr wrap="none">
            <a:spAutoFit/>
          </a:bodyPr>
          <a:lstStyle/>
          <a:p>
            <a:pPr fontAlgn="auto">
              <a:spcBef>
                <a:spcPts val="0"/>
              </a:spcBef>
              <a:spcAft>
                <a:spcPts val="0"/>
              </a:spcAft>
              <a:defRPr/>
            </a:pPr>
            <a:r>
              <a:rPr lang="es-ES_tradnl" sz="4000" dirty="0">
                <a:solidFill>
                  <a:schemeClr val="accent6">
                    <a:lumMod val="50000"/>
                  </a:schemeClr>
                </a:solidFill>
                <a:latin typeface="+mn-lt"/>
              </a:rPr>
              <a:t>UNA LAPTOP</a:t>
            </a:r>
          </a:p>
          <a:p>
            <a:pPr fontAlgn="auto">
              <a:spcBef>
                <a:spcPts val="0"/>
              </a:spcBef>
              <a:spcAft>
                <a:spcPts val="0"/>
              </a:spcAft>
              <a:defRPr/>
            </a:pPr>
            <a:r>
              <a:rPr lang="es-ES_tradnl" sz="4000" dirty="0">
                <a:solidFill>
                  <a:schemeClr val="accent6">
                    <a:lumMod val="50000"/>
                  </a:schemeClr>
                </a:solidFill>
                <a:latin typeface="+mn-lt"/>
              </a:rPr>
              <a:t> POR NIÑO</a:t>
            </a:r>
            <a:endParaRPr lang="es-ES_tradnl" sz="4000" dirty="0">
              <a:solidFill>
                <a:schemeClr val="accent6">
                  <a:lumMod val="50000"/>
                </a:schemeClr>
              </a:solidFill>
              <a:latin typeface="+mn-lt"/>
            </a:endParaRPr>
          </a:p>
        </p:txBody>
      </p:sp>
      <p:sp>
        <p:nvSpPr>
          <p:cNvPr id="7" name="6 Rectángulo"/>
          <p:cNvSpPr/>
          <p:nvPr/>
        </p:nvSpPr>
        <p:spPr>
          <a:xfrm>
            <a:off x="857250" y="3429000"/>
            <a:ext cx="3595688" cy="523875"/>
          </a:xfrm>
          <a:prstGeom prst="rect">
            <a:avLst/>
          </a:prstGeom>
        </p:spPr>
        <p:txBody>
          <a:bodyPr wrap="none">
            <a:spAutoFit/>
          </a:bodyPr>
          <a:lstStyle/>
          <a:p>
            <a:pPr fontAlgn="auto">
              <a:spcBef>
                <a:spcPts val="0"/>
              </a:spcBef>
              <a:spcAft>
                <a:spcPts val="0"/>
              </a:spcAft>
              <a:defRPr/>
            </a:pPr>
            <a:r>
              <a:rPr lang="es-ES_tradnl" sz="2800" dirty="0">
                <a:solidFill>
                  <a:schemeClr val="accent6">
                    <a:lumMod val="50000"/>
                  </a:schemeClr>
                </a:solidFill>
                <a:latin typeface="+mn-lt"/>
              </a:rPr>
              <a:t>¿QUÉ ES LA OLPC?</a:t>
            </a:r>
            <a:endParaRPr lang="es-ES_tradnl" sz="2800" dirty="0">
              <a:solidFill>
                <a:schemeClr val="accent6">
                  <a:lumMod val="50000"/>
                </a:schemeClr>
              </a:solidFill>
              <a:latin typeface="+mn-lt"/>
            </a:endParaRPr>
          </a:p>
        </p:txBody>
      </p:sp>
      <p:sp>
        <p:nvSpPr>
          <p:cNvPr id="8" name="7 Rectángulo"/>
          <p:cNvSpPr/>
          <p:nvPr/>
        </p:nvSpPr>
        <p:spPr>
          <a:xfrm>
            <a:off x="785813" y="4000500"/>
            <a:ext cx="5000625" cy="1816100"/>
          </a:xfrm>
          <a:prstGeom prst="rect">
            <a:avLst/>
          </a:prstGeom>
        </p:spPr>
        <p:txBody>
          <a:bodyPr>
            <a:spAutoFit/>
          </a:bodyPr>
          <a:lstStyle/>
          <a:p>
            <a:pPr fontAlgn="auto">
              <a:spcBef>
                <a:spcPts val="0"/>
              </a:spcBef>
              <a:spcAft>
                <a:spcPts val="0"/>
              </a:spcAft>
              <a:defRPr/>
            </a:pPr>
            <a:r>
              <a:rPr lang="es-ES_tradnl" sz="2800" dirty="0">
                <a:solidFill>
                  <a:schemeClr val="accent6">
                    <a:lumMod val="50000"/>
                  </a:schemeClr>
                </a:solidFill>
                <a:latin typeface="+mn-lt"/>
              </a:rPr>
              <a:t>Es una herramienta tecnológica que se constituye como un recurso educativo</a:t>
            </a:r>
            <a:endParaRPr lang="es-ES_tradnl" sz="2800" dirty="0">
              <a:solidFill>
                <a:schemeClr val="accent6">
                  <a:lumMod val="50000"/>
                </a:schemeClr>
              </a:solidFill>
              <a:latin typeface="+mn-lt"/>
            </a:endParaRPr>
          </a:p>
        </p:txBody>
      </p:sp>
      <p:pic>
        <p:nvPicPr>
          <p:cNvPr id="37895" name="Picture 6" descr="http://www.perueduca.edu.pe/olpc/archivos/quees_f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3357563"/>
            <a:ext cx="2476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124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38" y="642938"/>
            <a:ext cx="5454650" cy="708025"/>
          </a:xfrm>
          <a:prstGeom prst="rect">
            <a:avLst/>
          </a:prstGeom>
        </p:spPr>
        <p:txBody>
          <a:bodyPr wrap="none">
            <a:spAutoFit/>
          </a:bodyPr>
          <a:lstStyle/>
          <a:p>
            <a:pPr fontAlgn="auto">
              <a:spcBef>
                <a:spcPts val="0"/>
              </a:spcBef>
              <a:spcAft>
                <a:spcPts val="0"/>
              </a:spcAft>
              <a:defRPr/>
            </a:pPr>
            <a:r>
              <a:rPr lang="es-ES_tradnl" sz="4000" dirty="0">
                <a:solidFill>
                  <a:schemeClr val="accent6">
                    <a:lumMod val="50000"/>
                  </a:schemeClr>
                </a:solidFill>
                <a:latin typeface="+mn-lt"/>
              </a:rPr>
              <a:t>¿POR QUÉ LA OLPC?</a:t>
            </a:r>
            <a:endParaRPr lang="es-ES_tradnl" sz="4000" dirty="0">
              <a:solidFill>
                <a:schemeClr val="accent6">
                  <a:lumMod val="50000"/>
                </a:schemeClr>
              </a:solidFill>
              <a:latin typeface="+mn-lt"/>
            </a:endParaRPr>
          </a:p>
        </p:txBody>
      </p:sp>
      <p:pic>
        <p:nvPicPr>
          <p:cNvPr id="38915" name="Picture 2" descr="http://www.perueduca.edu.pe/olpc/archivos/porque_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1428750"/>
            <a:ext cx="32146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571500" y="1428750"/>
            <a:ext cx="4572000" cy="2246313"/>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Propone : Modernizar y potenciar el rol de los docentes de las instituciones educativas de áreas rurales.</a:t>
            </a:r>
          </a:p>
          <a:p>
            <a:pPr fontAlgn="auto">
              <a:spcBef>
                <a:spcPts val="0"/>
              </a:spcBef>
              <a:spcAft>
                <a:spcPts val="0"/>
              </a:spcAft>
              <a:defRPr/>
            </a:pPr>
            <a:endParaRPr lang="es-ES_tradnl" sz="2000" dirty="0">
              <a:latin typeface="+mn-lt"/>
            </a:endParaRPr>
          </a:p>
        </p:txBody>
      </p:sp>
      <p:pic>
        <p:nvPicPr>
          <p:cNvPr id="38917" name="Picture 2" descr="http://www.perueduca.edu.pe/olpc/archivos/testi_foto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42900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85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1500" y="428625"/>
            <a:ext cx="7929563" cy="1200150"/>
          </a:xfrm>
          <a:prstGeom prst="rect">
            <a:avLst/>
          </a:prstGeom>
        </p:spPr>
        <p:txBody>
          <a:bodyPr>
            <a:spAutoFit/>
          </a:bodyPr>
          <a:lstStyle/>
          <a:p>
            <a:pPr fontAlgn="auto">
              <a:spcBef>
                <a:spcPts val="0"/>
              </a:spcBef>
              <a:spcAft>
                <a:spcPts val="0"/>
              </a:spcAft>
              <a:defRPr/>
            </a:pPr>
            <a:r>
              <a:rPr lang="es-ES_tradnl" sz="3600" b="1" dirty="0">
                <a:solidFill>
                  <a:schemeClr val="accent6">
                    <a:lumMod val="50000"/>
                  </a:schemeClr>
                </a:solidFill>
                <a:latin typeface="+mn-lt"/>
              </a:rPr>
              <a:t>Ejemplos de Proyectos en las I.E usando T.E</a:t>
            </a:r>
            <a:endParaRPr lang="es-ES_tradnl" sz="3600" b="1" dirty="0">
              <a:solidFill>
                <a:schemeClr val="accent6">
                  <a:lumMod val="50000"/>
                </a:schemeClr>
              </a:solidFill>
              <a:latin typeface="+mn-lt"/>
            </a:endParaRPr>
          </a:p>
        </p:txBody>
      </p:sp>
      <p:sp>
        <p:nvSpPr>
          <p:cNvPr id="8" name="7 Rectángulo"/>
          <p:cNvSpPr/>
          <p:nvPr/>
        </p:nvSpPr>
        <p:spPr>
          <a:xfrm>
            <a:off x="428625" y="1643063"/>
            <a:ext cx="7429500" cy="1200150"/>
          </a:xfrm>
          <a:prstGeom prst="rect">
            <a:avLst/>
          </a:prstGeom>
        </p:spPr>
        <p:txBody>
          <a:bodyPr>
            <a:spAutoFit/>
          </a:bodyPr>
          <a:lstStyle/>
          <a:p>
            <a:pPr fontAlgn="auto">
              <a:spcBef>
                <a:spcPts val="0"/>
              </a:spcBef>
              <a:spcAft>
                <a:spcPts val="0"/>
              </a:spcAft>
              <a:defRPr/>
            </a:pPr>
            <a:r>
              <a:rPr lang="es-ES_tradnl" sz="2400" dirty="0">
                <a:solidFill>
                  <a:schemeClr val="accent6">
                    <a:lumMod val="50000"/>
                  </a:schemeClr>
                </a:solidFill>
                <a:latin typeface="+mn-lt"/>
              </a:rPr>
              <a:t>Elaboración y producción de guías didácticas a través de la ejecución</a:t>
            </a:r>
          </a:p>
          <a:p>
            <a:pPr fontAlgn="auto">
              <a:spcBef>
                <a:spcPts val="0"/>
              </a:spcBef>
              <a:spcAft>
                <a:spcPts val="0"/>
              </a:spcAft>
              <a:defRPr/>
            </a:pPr>
            <a:r>
              <a:rPr lang="es-ES_tradnl" sz="2400" dirty="0">
                <a:solidFill>
                  <a:schemeClr val="accent6">
                    <a:lumMod val="50000"/>
                  </a:schemeClr>
                </a:solidFill>
                <a:latin typeface="+mn-lt"/>
              </a:rPr>
              <a:t>de técnicas y estrategias interactivas</a:t>
            </a:r>
            <a:endParaRPr lang="es-ES_tradnl" sz="2400" dirty="0">
              <a:solidFill>
                <a:schemeClr val="accent6">
                  <a:lumMod val="50000"/>
                </a:schemeClr>
              </a:solidFill>
              <a:latin typeface="+mn-lt"/>
            </a:endParaRPr>
          </a:p>
        </p:txBody>
      </p:sp>
      <p:sp>
        <p:nvSpPr>
          <p:cNvPr id="9" name="8 Rectángulo"/>
          <p:cNvSpPr/>
          <p:nvPr/>
        </p:nvSpPr>
        <p:spPr>
          <a:xfrm>
            <a:off x="571500" y="4071938"/>
            <a:ext cx="3454400" cy="461962"/>
          </a:xfrm>
          <a:prstGeom prst="rect">
            <a:avLst/>
          </a:prstGeom>
        </p:spPr>
        <p:txBody>
          <a:bodyPr wrap="none">
            <a:spAutoFit/>
          </a:bodyPr>
          <a:lstStyle/>
          <a:p>
            <a:pPr fontAlgn="auto">
              <a:spcBef>
                <a:spcPts val="0"/>
              </a:spcBef>
              <a:spcAft>
                <a:spcPts val="0"/>
              </a:spcAft>
              <a:defRPr/>
            </a:pPr>
            <a:r>
              <a:rPr lang="es-ES_tradnl" sz="2400" dirty="0">
                <a:solidFill>
                  <a:schemeClr val="accent6">
                    <a:lumMod val="50000"/>
                  </a:schemeClr>
                </a:solidFill>
                <a:latin typeface="+mn-lt"/>
              </a:rPr>
              <a:t>Uso de Blogs de Aula</a:t>
            </a:r>
            <a:endParaRPr lang="es-ES_tradnl" sz="2400" dirty="0">
              <a:solidFill>
                <a:schemeClr val="accent6">
                  <a:lumMod val="50000"/>
                </a:schemeClr>
              </a:solidFill>
              <a:latin typeface="+mn-lt"/>
            </a:endParaRPr>
          </a:p>
        </p:txBody>
      </p:sp>
      <p:pic>
        <p:nvPicPr>
          <p:cNvPr id="45061" name="Picture 2" descr="http://www.econectados.com/wp-content/uploads/redes_blo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857500"/>
            <a:ext cx="34861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542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Marcador de contenido"/>
          <p:cNvSpPr>
            <a:spLocks noGrp="1"/>
          </p:cNvSpPr>
          <p:nvPr>
            <p:ph idx="4294967295"/>
          </p:nvPr>
        </p:nvSpPr>
        <p:spPr>
          <a:xfrm>
            <a:off x="0" y="785813"/>
            <a:ext cx="2857500" cy="1928812"/>
          </a:xfrm>
        </p:spPr>
        <p:txBody>
          <a:bodyPr>
            <a:noAutofit/>
          </a:bodyPr>
          <a:lstStyle/>
          <a:p>
            <a:pPr marL="265176" indent="-265176" fontAlgn="auto">
              <a:spcAft>
                <a:spcPts val="0"/>
              </a:spcAft>
              <a:buFont typeface="Wingdings 2"/>
              <a:buNone/>
              <a:defRPr/>
            </a:pPr>
            <a:r>
              <a:rPr lang="es-PE" sz="2400" dirty="0" smtClean="0">
                <a:solidFill>
                  <a:schemeClr val="accent6">
                    <a:lumMod val="50000"/>
                  </a:schemeClr>
                </a:solidFill>
              </a:rPr>
              <a:t>UN PROGRAMA RADIAL EN EL CENTRO EDUCATIVO</a:t>
            </a:r>
          </a:p>
        </p:txBody>
      </p:sp>
      <p:pic>
        <p:nvPicPr>
          <p:cNvPr id="46083" name="3 Imagen" descr="radial.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428625"/>
            <a:ext cx="42862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500063" y="2857500"/>
            <a:ext cx="7929562" cy="3046413"/>
          </a:xfrm>
          <a:prstGeom prst="rect">
            <a:avLst/>
          </a:prstGeom>
        </p:spPr>
        <p:txBody>
          <a:bodyPr>
            <a:spAutoFit/>
          </a:bodyPr>
          <a:lstStyle/>
          <a:p>
            <a:pPr fontAlgn="auto">
              <a:spcBef>
                <a:spcPts val="0"/>
              </a:spcBef>
              <a:spcAft>
                <a:spcPts val="0"/>
              </a:spcAft>
              <a:defRPr/>
            </a:pPr>
            <a:r>
              <a:rPr lang="es-PE" sz="2400" dirty="0">
                <a:solidFill>
                  <a:schemeClr val="accent6">
                    <a:lumMod val="50000"/>
                  </a:schemeClr>
                </a:solidFill>
                <a:latin typeface="+mn-lt"/>
              </a:rPr>
              <a:t>Permite que cada niño o niña demuestre su talento comunicacional y su gran creatividad produciendo textos.</a:t>
            </a:r>
          </a:p>
          <a:p>
            <a:pPr fontAlgn="auto">
              <a:spcBef>
                <a:spcPts val="0"/>
              </a:spcBef>
              <a:spcAft>
                <a:spcPts val="0"/>
              </a:spcAft>
              <a:defRPr/>
            </a:pPr>
            <a:r>
              <a:rPr lang="es-PE" sz="2400" dirty="0">
                <a:solidFill>
                  <a:schemeClr val="accent6">
                    <a:lumMod val="50000"/>
                  </a:schemeClr>
                </a:solidFill>
                <a:latin typeface="+mn-lt"/>
              </a:rPr>
              <a:t>Canciones</a:t>
            </a:r>
          </a:p>
          <a:p>
            <a:pPr fontAlgn="auto">
              <a:spcBef>
                <a:spcPts val="0"/>
              </a:spcBef>
              <a:spcAft>
                <a:spcPts val="0"/>
              </a:spcAft>
              <a:defRPr/>
            </a:pPr>
            <a:r>
              <a:rPr lang="es-PE" sz="2400" dirty="0">
                <a:solidFill>
                  <a:schemeClr val="accent6">
                    <a:lumMod val="50000"/>
                  </a:schemeClr>
                </a:solidFill>
                <a:latin typeface="+mn-lt"/>
              </a:rPr>
              <a:t>Rimas</a:t>
            </a:r>
          </a:p>
          <a:p>
            <a:pPr fontAlgn="auto">
              <a:spcBef>
                <a:spcPts val="0"/>
              </a:spcBef>
              <a:spcAft>
                <a:spcPts val="0"/>
              </a:spcAft>
              <a:defRPr/>
            </a:pPr>
            <a:r>
              <a:rPr lang="es-PE" sz="2400" dirty="0">
                <a:solidFill>
                  <a:schemeClr val="accent6">
                    <a:lumMod val="50000"/>
                  </a:schemeClr>
                </a:solidFill>
                <a:latin typeface="+mn-lt"/>
              </a:rPr>
              <a:t>Adivinanzas</a:t>
            </a:r>
          </a:p>
          <a:p>
            <a:pPr fontAlgn="auto">
              <a:spcBef>
                <a:spcPts val="0"/>
              </a:spcBef>
              <a:spcAft>
                <a:spcPts val="0"/>
              </a:spcAft>
              <a:defRPr/>
            </a:pPr>
            <a:r>
              <a:rPr lang="es-PE" sz="2400" dirty="0">
                <a:solidFill>
                  <a:schemeClr val="accent6">
                    <a:lumMod val="50000"/>
                  </a:schemeClr>
                </a:solidFill>
                <a:latin typeface="+mn-lt"/>
              </a:rPr>
              <a:t>Dicho programa radial será emitido en la página oficial del Centro Educativo</a:t>
            </a:r>
          </a:p>
        </p:txBody>
      </p:sp>
    </p:spTree>
    <p:extLst>
      <p:ext uri="{BB962C8B-B14F-4D97-AF65-F5344CB8AC3E}">
        <p14:creationId xmlns:p14="http://schemas.microsoft.com/office/powerpoint/2010/main" val="882203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549275"/>
            <a:ext cx="8229600" cy="5576888"/>
          </a:xfrm>
          <a:prstGeom prst="rect">
            <a:avLst/>
          </a:prstGeom>
        </p:spPr>
        <p:txBody>
          <a:bodyPr/>
          <a:lstStyle/>
          <a:p>
            <a:pPr marL="265176" indent="-265176" fontAlgn="auto">
              <a:spcBef>
                <a:spcPts val="250"/>
              </a:spcBef>
              <a:spcAft>
                <a:spcPts val="0"/>
              </a:spcAft>
              <a:buClr>
                <a:schemeClr val="accent1"/>
              </a:buClr>
              <a:buSzPct val="80000"/>
              <a:buFont typeface="Wingdings 2"/>
              <a:buChar char=""/>
              <a:defRPr/>
            </a:pPr>
            <a:r>
              <a:rPr lang="es-PE" sz="2800" dirty="0">
                <a:solidFill>
                  <a:schemeClr val="accent6">
                    <a:lumMod val="50000"/>
                  </a:schemeClr>
                </a:solidFill>
                <a:latin typeface="+mn-lt"/>
              </a:rPr>
              <a:t>Durante su grabación del programa radial, los niños y las niñas tuvieron la oportunidad de:</a:t>
            </a:r>
          </a:p>
          <a:p>
            <a:pPr marL="265176" indent="-265176" fontAlgn="auto">
              <a:spcBef>
                <a:spcPts val="250"/>
              </a:spcBef>
              <a:spcAft>
                <a:spcPts val="0"/>
              </a:spcAft>
              <a:buClr>
                <a:schemeClr val="accent1"/>
              </a:buClr>
              <a:buSzPct val="80000"/>
              <a:buFont typeface="Wingdings 2"/>
              <a:buChar char=""/>
              <a:defRPr/>
            </a:pPr>
            <a:endParaRPr lang="es-PE" sz="2800" dirty="0">
              <a:solidFill>
                <a:schemeClr val="accent6">
                  <a:lumMod val="50000"/>
                </a:schemeClr>
              </a:solidFill>
              <a:latin typeface="+mn-lt"/>
            </a:endParaRPr>
          </a:p>
          <a:p>
            <a:pPr marL="265176" indent="-265176" fontAlgn="auto">
              <a:spcBef>
                <a:spcPts val="250"/>
              </a:spcBef>
              <a:spcAft>
                <a:spcPts val="0"/>
              </a:spcAft>
              <a:buClr>
                <a:schemeClr val="accent1"/>
              </a:buClr>
              <a:buSzPct val="80000"/>
              <a:buFont typeface="Wingdings 2"/>
              <a:buChar char=""/>
              <a:defRPr/>
            </a:pPr>
            <a:r>
              <a:rPr lang="es-PE" sz="2800" dirty="0">
                <a:solidFill>
                  <a:schemeClr val="accent6">
                    <a:lumMod val="50000"/>
                  </a:schemeClr>
                </a:solidFill>
                <a:latin typeface="+mn-lt"/>
              </a:rPr>
              <a:t>Escuchar su voz en la grabadora</a:t>
            </a:r>
          </a:p>
          <a:p>
            <a:pPr marL="265176" indent="-265176" fontAlgn="auto">
              <a:spcBef>
                <a:spcPts val="250"/>
              </a:spcBef>
              <a:spcAft>
                <a:spcPts val="0"/>
              </a:spcAft>
              <a:buClr>
                <a:schemeClr val="accent1"/>
              </a:buClr>
              <a:buSzPct val="80000"/>
              <a:buFont typeface="Wingdings 2"/>
              <a:buChar char=""/>
              <a:defRPr/>
            </a:pPr>
            <a:r>
              <a:rPr lang="es-PE" sz="2800" dirty="0">
                <a:solidFill>
                  <a:schemeClr val="accent6">
                    <a:lumMod val="50000"/>
                  </a:schemeClr>
                </a:solidFill>
                <a:latin typeface="+mn-lt"/>
              </a:rPr>
              <a:t>Corregir errores de tonalidad, de su pronunciación</a:t>
            </a:r>
          </a:p>
          <a:p>
            <a:pPr marL="265176" indent="-265176" fontAlgn="auto">
              <a:spcBef>
                <a:spcPts val="250"/>
              </a:spcBef>
              <a:spcAft>
                <a:spcPts val="0"/>
              </a:spcAft>
              <a:buClr>
                <a:schemeClr val="accent1"/>
              </a:buClr>
              <a:buSzPct val="80000"/>
              <a:buFont typeface="Wingdings 2"/>
              <a:buChar char=""/>
              <a:defRPr/>
            </a:pPr>
            <a:r>
              <a:rPr lang="es-PE" sz="2800" dirty="0">
                <a:solidFill>
                  <a:schemeClr val="accent6">
                    <a:lumMod val="50000"/>
                  </a:schemeClr>
                </a:solidFill>
                <a:latin typeface="+mn-lt"/>
              </a:rPr>
              <a:t>De la necesidad de hablar lenta y claramente</a:t>
            </a:r>
          </a:p>
          <a:p>
            <a:pPr marL="265176" indent="-265176" fontAlgn="auto">
              <a:spcBef>
                <a:spcPts val="250"/>
              </a:spcBef>
              <a:spcAft>
                <a:spcPts val="0"/>
              </a:spcAft>
              <a:buClr>
                <a:schemeClr val="accent1"/>
              </a:buClr>
              <a:buSzPct val="80000"/>
              <a:buFont typeface="Wingdings 2"/>
              <a:buChar char=""/>
              <a:defRPr/>
            </a:pPr>
            <a:r>
              <a:rPr lang="es-PE" sz="2800" dirty="0">
                <a:solidFill>
                  <a:schemeClr val="accent6">
                    <a:lumMod val="50000"/>
                  </a:schemeClr>
                </a:solidFill>
                <a:latin typeface="+mn-lt"/>
              </a:rPr>
              <a:t>De comprender el anunció y contenido de las canciones, rimas, y otros</a:t>
            </a:r>
          </a:p>
          <a:p>
            <a:pPr marL="265176" indent="-265176" fontAlgn="auto">
              <a:spcBef>
                <a:spcPts val="250"/>
              </a:spcBef>
              <a:spcAft>
                <a:spcPts val="0"/>
              </a:spcAft>
              <a:buClr>
                <a:schemeClr val="accent1"/>
              </a:buClr>
              <a:buSzPct val="80000"/>
              <a:buFont typeface="Wingdings 2"/>
              <a:buChar char=""/>
              <a:defRPr/>
            </a:pPr>
            <a:r>
              <a:rPr lang="es-PE" sz="2800" dirty="0">
                <a:solidFill>
                  <a:schemeClr val="accent6">
                    <a:lumMod val="50000"/>
                  </a:schemeClr>
                </a:solidFill>
                <a:latin typeface="+mn-lt"/>
              </a:rPr>
              <a:t>De que escuchen otras aulas su trabajo</a:t>
            </a:r>
            <a:endParaRPr lang="es-ES" sz="2800" dirty="0">
              <a:solidFill>
                <a:schemeClr val="accent6">
                  <a:lumMod val="50000"/>
                </a:schemeClr>
              </a:solidFill>
              <a:latin typeface="+mn-lt"/>
            </a:endParaRPr>
          </a:p>
        </p:txBody>
      </p:sp>
    </p:spTree>
    <p:extLst>
      <p:ext uri="{BB962C8B-B14F-4D97-AF65-F5344CB8AC3E}">
        <p14:creationId xmlns:p14="http://schemas.microsoft.com/office/powerpoint/2010/main" val="955498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stCondLst>
                                            <p:cond delay="0"/>
                                          </p:stCondLst>
                                        </p:cTn>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stCondLst>
                                            <p:cond delay="0"/>
                                          </p:stCondLst>
                                        </p:cTn>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stCondLst>
                                            <p:cond delay="0"/>
                                          </p:stCondLst>
                                        </p:cTn>
                                        <p:tgtEl>
                                          <p:spTgt spid="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stCondLst>
                                            <p:cond delay="0"/>
                                          </p:stCondLst>
                                        </p:cTn>
                                        <p:tgtEl>
                                          <p:spTgt spid="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stCondLst>
                                            <p:cond delay="0"/>
                                          </p:stCondLst>
                                        </p:cTn>
                                        <p:tgtEl>
                                          <p:spTgt spid="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stCondLst>
                                            <p:cond delay="0"/>
                                          </p:stCondLst>
                                        </p:cTn>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5000625" y="2571750"/>
            <a:ext cx="3071813" cy="2000250"/>
          </a:xfrm>
          <a:prstGeom prst="rect">
            <a:avLst/>
          </a:prstGeom>
        </p:spPr>
        <p:txBody>
          <a:bodyPr lIns="182880" tIns="91440"/>
          <a:lstStyle/>
          <a:p>
            <a:pPr marL="265176" indent="-265176" fontAlgn="auto">
              <a:spcBef>
                <a:spcPts val="250"/>
              </a:spcBef>
              <a:spcAft>
                <a:spcPts val="0"/>
              </a:spcAft>
              <a:buClr>
                <a:schemeClr val="accent1"/>
              </a:buClr>
              <a:buSzPct val="80000"/>
              <a:buFont typeface="Wingdings 2"/>
              <a:buNone/>
              <a:defRPr/>
            </a:pPr>
            <a:r>
              <a:rPr lang="es-PE" sz="2400" dirty="0">
                <a:solidFill>
                  <a:schemeClr val="accent6">
                    <a:lumMod val="50000"/>
                  </a:schemeClr>
                </a:solidFill>
                <a:latin typeface="+mn-lt"/>
              </a:rPr>
              <a:t>USO DE PÁGINAS WEBS EN LA I.E: buscando que los alumnos se expresen</a:t>
            </a:r>
          </a:p>
        </p:txBody>
      </p:sp>
      <p:pic>
        <p:nvPicPr>
          <p:cNvPr id="48131" name="Picture 2" descr="http://www.cevasing.com/fs_files/user_img/paginaswe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928688"/>
            <a:ext cx="3833812"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314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28625" y="357188"/>
            <a:ext cx="5500688" cy="5214937"/>
          </a:xfrm>
          <a:prstGeom prst="rect">
            <a:avLst/>
          </a:prstGeom>
        </p:spPr>
        <p:txBody>
          <a:bodyPr/>
          <a:lstStyle/>
          <a:p>
            <a:pPr marL="265176" indent="-265176" fontAlgn="auto">
              <a:spcBef>
                <a:spcPts val="250"/>
              </a:spcBef>
              <a:spcAft>
                <a:spcPts val="0"/>
              </a:spcAft>
              <a:buClr>
                <a:schemeClr val="accent1"/>
              </a:buClr>
              <a:buSzPct val="80000"/>
              <a:defRPr/>
            </a:pPr>
            <a:r>
              <a:rPr lang="es-PE" sz="4000" dirty="0">
                <a:solidFill>
                  <a:schemeClr val="accent6">
                    <a:lumMod val="50000"/>
                  </a:schemeClr>
                </a:solidFill>
                <a:latin typeface="+mn-lt"/>
              </a:rPr>
              <a:t>Entrevistas para una creación de revista.</a:t>
            </a:r>
          </a:p>
          <a:p>
            <a:pPr marL="548640" lvl="1" indent="-201168" fontAlgn="auto">
              <a:spcBef>
                <a:spcPts val="250"/>
              </a:spcBef>
              <a:spcAft>
                <a:spcPts val="0"/>
              </a:spcAft>
              <a:buClr>
                <a:schemeClr val="accent1"/>
              </a:buClr>
              <a:buSzPct val="100000"/>
              <a:buFont typeface="Verdana"/>
              <a:buChar char="◦"/>
              <a:defRPr/>
            </a:pPr>
            <a:r>
              <a:rPr lang="es-PE" sz="2400" dirty="0">
                <a:solidFill>
                  <a:schemeClr val="accent6">
                    <a:lumMod val="50000"/>
                  </a:schemeClr>
                </a:solidFill>
                <a:latin typeface="+mn-lt"/>
              </a:rPr>
              <a:t>Se propone el tema </a:t>
            </a:r>
          </a:p>
          <a:p>
            <a:pPr marL="548640" lvl="1" indent="-201168" fontAlgn="auto">
              <a:spcBef>
                <a:spcPts val="250"/>
              </a:spcBef>
              <a:spcAft>
                <a:spcPts val="0"/>
              </a:spcAft>
              <a:buClr>
                <a:schemeClr val="accent1"/>
              </a:buClr>
              <a:buSzPct val="100000"/>
              <a:buFont typeface="Verdana"/>
              <a:buChar char="◦"/>
              <a:defRPr/>
            </a:pPr>
            <a:r>
              <a:rPr lang="es-PE" sz="2400" dirty="0">
                <a:solidFill>
                  <a:schemeClr val="accent6">
                    <a:lumMod val="50000"/>
                  </a:schemeClr>
                </a:solidFill>
                <a:latin typeface="+mn-lt"/>
              </a:rPr>
              <a:t>Se selecciona a los entrevistados</a:t>
            </a:r>
          </a:p>
          <a:p>
            <a:pPr marL="548640" lvl="1" indent="-201168" fontAlgn="auto">
              <a:spcBef>
                <a:spcPts val="250"/>
              </a:spcBef>
              <a:spcAft>
                <a:spcPts val="0"/>
              </a:spcAft>
              <a:buClr>
                <a:schemeClr val="accent1"/>
              </a:buClr>
              <a:buSzPct val="100000"/>
              <a:buFont typeface="Verdana"/>
              <a:buChar char="◦"/>
              <a:defRPr/>
            </a:pPr>
            <a:r>
              <a:rPr lang="es-PE" sz="2400" dirty="0">
                <a:solidFill>
                  <a:schemeClr val="accent6">
                    <a:lumMod val="50000"/>
                  </a:schemeClr>
                </a:solidFill>
                <a:latin typeface="+mn-lt"/>
              </a:rPr>
              <a:t>Se forman equipos para que entrevisten.</a:t>
            </a:r>
          </a:p>
          <a:p>
            <a:pPr marL="548640" lvl="1" indent="-201168" fontAlgn="auto">
              <a:spcBef>
                <a:spcPts val="250"/>
              </a:spcBef>
              <a:spcAft>
                <a:spcPts val="0"/>
              </a:spcAft>
              <a:buClr>
                <a:schemeClr val="accent1"/>
              </a:buClr>
              <a:buSzPct val="100000"/>
              <a:buFont typeface="Verdana"/>
              <a:buChar char="◦"/>
              <a:defRPr/>
            </a:pPr>
            <a:r>
              <a:rPr lang="es-PE" sz="2400" dirty="0">
                <a:solidFill>
                  <a:schemeClr val="accent6">
                    <a:lumMod val="50000"/>
                  </a:schemeClr>
                </a:solidFill>
                <a:latin typeface="+mn-lt"/>
              </a:rPr>
              <a:t>Se cuenta con la producción escrita de las entrevistas</a:t>
            </a:r>
          </a:p>
          <a:p>
            <a:pPr marL="548640" lvl="1" indent="-201168" fontAlgn="auto">
              <a:spcBef>
                <a:spcPts val="250"/>
              </a:spcBef>
              <a:spcAft>
                <a:spcPts val="0"/>
              </a:spcAft>
              <a:buClr>
                <a:schemeClr val="accent1"/>
              </a:buClr>
              <a:buSzPct val="100000"/>
              <a:buFont typeface="Verdana"/>
              <a:buChar char="◦"/>
              <a:defRPr/>
            </a:pPr>
            <a:r>
              <a:rPr lang="es-PE" sz="2400" dirty="0">
                <a:solidFill>
                  <a:schemeClr val="accent6">
                    <a:lumMod val="50000"/>
                  </a:schemeClr>
                </a:solidFill>
                <a:latin typeface="+mn-lt"/>
              </a:rPr>
              <a:t>Se realiza los dibujos de cada entrevista, fotos.</a:t>
            </a:r>
          </a:p>
          <a:p>
            <a:pPr marL="548640" lvl="1" indent="-201168" fontAlgn="auto">
              <a:spcBef>
                <a:spcPts val="250"/>
              </a:spcBef>
              <a:spcAft>
                <a:spcPts val="0"/>
              </a:spcAft>
              <a:buClr>
                <a:schemeClr val="accent1"/>
              </a:buClr>
              <a:buSzPct val="100000"/>
              <a:buFont typeface="Verdana"/>
              <a:buChar char="◦"/>
              <a:defRPr/>
            </a:pPr>
            <a:r>
              <a:rPr lang="es-PE" sz="2400" dirty="0">
                <a:solidFill>
                  <a:schemeClr val="accent6">
                    <a:lumMod val="50000"/>
                  </a:schemeClr>
                </a:solidFill>
                <a:latin typeface="+mn-lt"/>
              </a:rPr>
              <a:t>Se procede a elaborar la revista (Se puede imprimir).</a:t>
            </a:r>
          </a:p>
        </p:txBody>
      </p:sp>
      <p:pic>
        <p:nvPicPr>
          <p:cNvPr id="49155" name="Picture 2" descr="http://bothanspynet.files.wordpress.com/2009/03/eres-ninos-c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1285875"/>
            <a:ext cx="2524125"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571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Varios UPCH CASA febrero 2009 029.JPG"/>
          <p:cNvPicPr>
            <a:picLocks noChangeAspect="1"/>
          </p:cNvPicPr>
          <p:nvPr/>
        </p:nvPicPr>
        <p:blipFill>
          <a:blip r:embed="rId2" cstate="print"/>
          <a:stretch>
            <a:fillRect/>
          </a:stretch>
        </p:blipFill>
        <p:spPr>
          <a:xfrm>
            <a:off x="500034" y="1071546"/>
            <a:ext cx="3214710" cy="4000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3 Rectángulo"/>
          <p:cNvSpPr/>
          <p:nvPr/>
        </p:nvSpPr>
        <p:spPr>
          <a:xfrm>
            <a:off x="3857625" y="857250"/>
            <a:ext cx="4786313" cy="4524375"/>
          </a:xfrm>
          <a:prstGeom prst="rect">
            <a:avLst/>
          </a:prstGeom>
        </p:spPr>
        <p:txBody>
          <a:bodyPr>
            <a:spAutoFit/>
          </a:bodyPr>
          <a:lstStyle/>
          <a:p>
            <a:pPr fontAlgn="auto">
              <a:spcBef>
                <a:spcPts val="0"/>
              </a:spcBef>
              <a:spcAft>
                <a:spcPts val="0"/>
              </a:spcAft>
              <a:defRPr/>
            </a:pPr>
            <a:r>
              <a:rPr lang="es-PE" sz="3200" b="1" dirty="0">
                <a:solidFill>
                  <a:schemeClr val="accent6">
                    <a:lumMod val="50000"/>
                  </a:schemeClr>
                </a:solidFill>
                <a:latin typeface="+mn-lt"/>
              </a:rPr>
              <a:t>“ Los proyectos de innovación constituyen un instrumento de planeamiento para enfrentar la rutina y explorar mejores formas de acción educativa”</a:t>
            </a:r>
            <a:endParaRPr lang="es-ES" sz="3200" b="1" dirty="0">
              <a:solidFill>
                <a:schemeClr val="accent6">
                  <a:lumMod val="50000"/>
                </a:schemeClr>
              </a:solidFill>
              <a:latin typeface="+mn-lt"/>
            </a:endParaRPr>
          </a:p>
        </p:txBody>
      </p:sp>
    </p:spTree>
    <p:extLst>
      <p:ext uri="{BB962C8B-B14F-4D97-AF65-F5344CB8AC3E}">
        <p14:creationId xmlns:p14="http://schemas.microsoft.com/office/powerpoint/2010/main" val="481052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143375" y="1214438"/>
            <a:ext cx="5000625" cy="1393825"/>
          </a:xfrm>
        </p:spPr>
        <p:txBody>
          <a:bodyPr>
            <a:normAutofit fontScale="90000"/>
          </a:bodyPr>
          <a:lstStyle/>
          <a:p>
            <a:pPr fontAlgn="auto">
              <a:spcAft>
                <a:spcPts val="0"/>
              </a:spcAft>
              <a:defRPr/>
            </a:pPr>
            <a:r>
              <a:rPr lang="es-ES_tradnl" dirty="0" smtClean="0">
                <a:solidFill>
                  <a:schemeClr val="accent1">
                    <a:tint val="88000"/>
                    <a:satMod val="150000"/>
                  </a:schemeClr>
                </a:solidFill>
              </a:rPr>
              <a:t>	</a:t>
            </a:r>
            <a:r>
              <a:rPr lang="es-ES_tradnl" sz="4900" dirty="0" smtClean="0">
                <a:solidFill>
                  <a:srgbClr val="0070C0"/>
                </a:solidFill>
              </a:rPr>
              <a:t>¿QUÉ ES INNOVACIÓN?</a:t>
            </a:r>
            <a:endParaRPr lang="es-ES_tradnl" sz="4900" dirty="0">
              <a:solidFill>
                <a:srgbClr val="0070C0"/>
              </a:solidFill>
            </a:endParaRPr>
          </a:p>
        </p:txBody>
      </p:sp>
      <p:pic>
        <p:nvPicPr>
          <p:cNvPr id="8195" name="Picture 4" descr="http://www.elquetzalteco.com.gt/30.10.2008/archivos/quehacerprimar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571500"/>
            <a:ext cx="29289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642938" y="3000375"/>
            <a:ext cx="7858125" cy="3046413"/>
          </a:xfrm>
          <a:prstGeom prst="rect">
            <a:avLst/>
          </a:prstGeom>
        </p:spPr>
        <p:txBody>
          <a:bodyPr>
            <a:spAutoFit/>
          </a:bodyPr>
          <a:lstStyle/>
          <a:p>
            <a:pPr fontAlgn="auto">
              <a:spcBef>
                <a:spcPts val="0"/>
              </a:spcBef>
              <a:spcAft>
                <a:spcPts val="0"/>
              </a:spcAft>
              <a:defRPr/>
            </a:pPr>
            <a:r>
              <a:rPr lang="es-PE" sz="3200" dirty="0">
                <a:solidFill>
                  <a:schemeClr val="accent6">
                    <a:lumMod val="50000"/>
                  </a:schemeClr>
                </a:solidFill>
                <a:latin typeface="+mn-lt"/>
              </a:rPr>
              <a:t>Un proyecto de innovación es aquel plan que te permite recrear una situación, mejorar algún hecho o proceso introduciendo un componente creativo en su diseño, desarrollo y evaluación</a:t>
            </a:r>
            <a:r>
              <a:rPr lang="es-ES" sz="3200" dirty="0">
                <a:solidFill>
                  <a:schemeClr val="accent6">
                    <a:lumMod val="50000"/>
                  </a:schemeClr>
                </a:solidFill>
                <a:latin typeface="+mn-lt"/>
              </a:rPr>
              <a:t> </a:t>
            </a:r>
            <a:endParaRPr lang="en-US" sz="3200" dirty="0">
              <a:solidFill>
                <a:schemeClr val="accent6">
                  <a:lumMod val="50000"/>
                </a:schemeClr>
              </a:solidFill>
              <a:latin typeface="+mn-lt"/>
            </a:endParaRPr>
          </a:p>
        </p:txBody>
      </p:sp>
    </p:spTree>
    <p:extLst>
      <p:ext uri="{BB962C8B-B14F-4D97-AF65-F5344CB8AC3E}">
        <p14:creationId xmlns:p14="http://schemas.microsoft.com/office/powerpoint/2010/main" val="209407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60438" y="500063"/>
            <a:ext cx="8183562" cy="1050925"/>
          </a:xfrm>
        </p:spPr>
        <p:txBody>
          <a:bodyPr rtlCol="0">
            <a:noAutofit/>
          </a:bodyPr>
          <a:lstStyle/>
          <a:p>
            <a:pPr fontAlgn="auto">
              <a:spcAft>
                <a:spcPts val="0"/>
              </a:spcAft>
              <a:defRPr/>
            </a:pPr>
            <a:r>
              <a:rPr lang="es-PE" dirty="0" smtClean="0">
                <a:solidFill>
                  <a:schemeClr val="accent6">
                    <a:lumMod val="50000"/>
                  </a:schemeClr>
                </a:solidFill>
              </a:rPr>
              <a:t>PROYECTO DE INNOVACIÓN EDUCATIVA</a:t>
            </a:r>
            <a:endParaRPr lang="es-PE" dirty="0">
              <a:solidFill>
                <a:schemeClr val="accent6">
                  <a:lumMod val="50000"/>
                </a:schemeClr>
              </a:solidFill>
            </a:endParaRPr>
          </a:p>
        </p:txBody>
      </p:sp>
      <p:sp>
        <p:nvSpPr>
          <p:cNvPr id="4" name="3 Elipse"/>
          <p:cNvSpPr/>
          <p:nvPr/>
        </p:nvSpPr>
        <p:spPr>
          <a:xfrm>
            <a:off x="214313" y="1643063"/>
            <a:ext cx="8929687" cy="1071562"/>
          </a:xfrm>
          <a:prstGeom prst="ellipse">
            <a:avLst/>
          </a:prstGeom>
          <a:solidFill>
            <a:srgbClr val="FFFF99"/>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b="1" i="1" dirty="0">
                <a:solidFill>
                  <a:schemeClr val="tx1"/>
                </a:solidFill>
              </a:rPr>
              <a:t>PROPUESTA SISTEMÁTICA  PARA ABORDAR LA PRACTICA EDUCATIVA</a:t>
            </a:r>
          </a:p>
        </p:txBody>
      </p:sp>
      <p:sp>
        <p:nvSpPr>
          <p:cNvPr id="6" name="5 Rectángulo"/>
          <p:cNvSpPr/>
          <p:nvPr/>
        </p:nvSpPr>
        <p:spPr>
          <a:xfrm>
            <a:off x="3714750" y="3071813"/>
            <a:ext cx="1985963" cy="9144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dirty="0">
                <a:solidFill>
                  <a:schemeClr val="tx1"/>
                </a:solidFill>
              </a:rPr>
              <a:t>PROPUESTA COLECTIVA</a:t>
            </a:r>
          </a:p>
        </p:txBody>
      </p:sp>
      <p:sp>
        <p:nvSpPr>
          <p:cNvPr id="8" name="7 Rectángulo"/>
          <p:cNvSpPr/>
          <p:nvPr/>
        </p:nvSpPr>
        <p:spPr>
          <a:xfrm>
            <a:off x="3143250" y="4429125"/>
            <a:ext cx="3429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600" dirty="0">
                <a:solidFill>
                  <a:schemeClr val="tx1"/>
                </a:solidFill>
              </a:rPr>
              <a:t>NATURALEZA Y ESTRATEGIAS</a:t>
            </a:r>
          </a:p>
          <a:p>
            <a:pPr algn="ctr" fontAlgn="auto">
              <a:spcBef>
                <a:spcPts val="0"/>
              </a:spcBef>
              <a:spcAft>
                <a:spcPts val="0"/>
              </a:spcAft>
              <a:defRPr/>
            </a:pPr>
            <a:r>
              <a:rPr lang="es-PE" sz="1600" dirty="0">
                <a:solidFill>
                  <a:schemeClr val="tx1"/>
                </a:solidFill>
              </a:rPr>
              <a:t>FORTALECEN O INCREMENTAN</a:t>
            </a:r>
          </a:p>
        </p:txBody>
      </p:sp>
      <p:sp>
        <p:nvSpPr>
          <p:cNvPr id="9" name="8 Rectángulo redondeado"/>
          <p:cNvSpPr/>
          <p:nvPr/>
        </p:nvSpPr>
        <p:spPr>
          <a:xfrm>
            <a:off x="6357938" y="3071813"/>
            <a:ext cx="2571750" cy="9144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dirty="0">
                <a:solidFill>
                  <a:schemeClr val="tx1"/>
                </a:solidFill>
              </a:rPr>
              <a:t>REFLEJAR CAMBIO Y TRANSFORMACIÓN</a:t>
            </a:r>
          </a:p>
        </p:txBody>
      </p:sp>
      <p:sp>
        <p:nvSpPr>
          <p:cNvPr id="10" name="9 Rectángulo redondeado"/>
          <p:cNvSpPr/>
          <p:nvPr/>
        </p:nvSpPr>
        <p:spPr>
          <a:xfrm>
            <a:off x="428625" y="3071813"/>
            <a:ext cx="2357438" cy="9144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dirty="0">
                <a:solidFill>
                  <a:schemeClr val="tx1"/>
                </a:solidFill>
              </a:rPr>
              <a:t>CARACTER SISTEMÁTICO</a:t>
            </a:r>
          </a:p>
        </p:txBody>
      </p:sp>
      <p:sp>
        <p:nvSpPr>
          <p:cNvPr id="11" name="10 Rectángulo redondeado"/>
          <p:cNvSpPr/>
          <p:nvPr/>
        </p:nvSpPr>
        <p:spPr>
          <a:xfrm>
            <a:off x="142875" y="5572125"/>
            <a:ext cx="1928813"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600" dirty="0">
                <a:solidFill>
                  <a:schemeClr val="tx1"/>
                </a:solidFill>
              </a:rPr>
              <a:t>CALIDAD DE APRENDIZAJES </a:t>
            </a:r>
          </a:p>
        </p:txBody>
      </p:sp>
      <p:sp>
        <p:nvSpPr>
          <p:cNvPr id="12" name="11 Rectángulo redondeado"/>
          <p:cNvSpPr/>
          <p:nvPr/>
        </p:nvSpPr>
        <p:spPr>
          <a:xfrm>
            <a:off x="2286000" y="5643563"/>
            <a:ext cx="178593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600" dirty="0">
                <a:solidFill>
                  <a:schemeClr val="tx1"/>
                </a:solidFill>
              </a:rPr>
              <a:t>COMPROMISO  CON LA PROPUESTA</a:t>
            </a:r>
          </a:p>
        </p:txBody>
      </p:sp>
      <p:sp>
        <p:nvSpPr>
          <p:cNvPr id="13" name="12 Rectángulo redondeado"/>
          <p:cNvSpPr/>
          <p:nvPr/>
        </p:nvSpPr>
        <p:spPr>
          <a:xfrm>
            <a:off x="4500563" y="5572125"/>
            <a:ext cx="1857375"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600" dirty="0">
                <a:solidFill>
                  <a:schemeClr val="tx1"/>
                </a:solidFill>
              </a:rPr>
              <a:t>PARTIR DE LAS FORTALEZAS DE LA  IEI</a:t>
            </a:r>
          </a:p>
        </p:txBody>
      </p:sp>
      <p:sp>
        <p:nvSpPr>
          <p:cNvPr id="14" name="13 Rectángulo redondeado"/>
          <p:cNvSpPr/>
          <p:nvPr/>
        </p:nvSpPr>
        <p:spPr>
          <a:xfrm>
            <a:off x="6858000" y="5643563"/>
            <a:ext cx="2000250" cy="9144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600" dirty="0">
                <a:solidFill>
                  <a:schemeClr val="tx1"/>
                </a:solidFill>
              </a:rPr>
              <a:t>GARANTIZAR LA CONTINUIDAD DEL PROYECTO</a:t>
            </a:r>
          </a:p>
        </p:txBody>
      </p:sp>
      <p:cxnSp>
        <p:nvCxnSpPr>
          <p:cNvPr id="16" name="15 Conector recto de flecha"/>
          <p:cNvCxnSpPr>
            <a:stCxn id="4" idx="4"/>
            <a:endCxn id="10" idx="0"/>
          </p:cNvCxnSpPr>
          <p:nvPr/>
        </p:nvCxnSpPr>
        <p:spPr>
          <a:xfrm rot="5400000">
            <a:off x="2963863" y="1357312"/>
            <a:ext cx="357188" cy="30718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4" idx="4"/>
            <a:endCxn id="6" idx="0"/>
          </p:cNvCxnSpPr>
          <p:nvPr/>
        </p:nvCxnSpPr>
        <p:spPr>
          <a:xfrm rot="16200000" flipH="1">
            <a:off x="4514057" y="2878931"/>
            <a:ext cx="357188" cy="28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4" idx="4"/>
            <a:endCxn id="9" idx="0"/>
          </p:cNvCxnSpPr>
          <p:nvPr/>
        </p:nvCxnSpPr>
        <p:spPr>
          <a:xfrm rot="16200000" flipH="1">
            <a:off x="5982494" y="1410494"/>
            <a:ext cx="357188" cy="2965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6" idx="2"/>
          </p:cNvCxnSpPr>
          <p:nvPr/>
        </p:nvCxnSpPr>
        <p:spPr>
          <a:xfrm rot="16200000" flipH="1">
            <a:off x="4489451" y="4203700"/>
            <a:ext cx="442912" cy="7937"/>
          </a:xfrm>
          <a:prstGeom prst="straightConnector1">
            <a:avLst/>
          </a:prstGeom>
          <a:ln cmpd="thinThick">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8" idx="2"/>
            <a:endCxn id="11" idx="0"/>
          </p:cNvCxnSpPr>
          <p:nvPr/>
        </p:nvCxnSpPr>
        <p:spPr>
          <a:xfrm rot="5400000">
            <a:off x="2867819" y="3582194"/>
            <a:ext cx="228600" cy="37512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8" idx="2"/>
            <a:endCxn id="12" idx="0"/>
          </p:cNvCxnSpPr>
          <p:nvPr/>
        </p:nvCxnSpPr>
        <p:spPr>
          <a:xfrm rot="5400000">
            <a:off x="3867944" y="4653756"/>
            <a:ext cx="300038" cy="1679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8" idx="2"/>
            <a:endCxn id="13" idx="0"/>
          </p:cNvCxnSpPr>
          <p:nvPr/>
        </p:nvCxnSpPr>
        <p:spPr>
          <a:xfrm rot="16200000" flipH="1">
            <a:off x="5029200" y="5172075"/>
            <a:ext cx="228600" cy="571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8" idx="2"/>
            <a:endCxn id="14" idx="0"/>
          </p:cNvCxnSpPr>
          <p:nvPr/>
        </p:nvCxnSpPr>
        <p:spPr>
          <a:xfrm rot="16200000" flipH="1">
            <a:off x="6207919" y="3993356"/>
            <a:ext cx="300038" cy="30003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8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428625"/>
            <a:ext cx="8072437" cy="1323975"/>
          </a:xfrm>
          <a:prstGeom prst="rect">
            <a:avLst/>
          </a:prstGeom>
        </p:spPr>
        <p:txBody>
          <a:bodyPr>
            <a:spAutoFit/>
          </a:bodyPr>
          <a:lstStyle/>
          <a:p>
            <a:pPr fontAlgn="auto">
              <a:spcBef>
                <a:spcPts val="0"/>
              </a:spcBef>
              <a:spcAft>
                <a:spcPts val="0"/>
              </a:spcAft>
              <a:defRPr/>
            </a:pPr>
            <a:r>
              <a:rPr lang="en-US" sz="4000" b="1" dirty="0">
                <a:solidFill>
                  <a:schemeClr val="accent6">
                    <a:lumMod val="50000"/>
                  </a:schemeClr>
                </a:solidFill>
                <a:latin typeface="+mn-lt"/>
              </a:rPr>
              <a:t>¿Por qué y para qué innovar en la escuela?</a:t>
            </a:r>
            <a:endParaRPr lang="es-ES_tradnl" sz="4000" dirty="0">
              <a:solidFill>
                <a:schemeClr val="accent6">
                  <a:lumMod val="50000"/>
                </a:schemeClr>
              </a:solidFill>
              <a:latin typeface="+mn-lt"/>
            </a:endParaRPr>
          </a:p>
        </p:txBody>
      </p:sp>
      <p:sp>
        <p:nvSpPr>
          <p:cNvPr id="5" name="4 Rectángulo"/>
          <p:cNvSpPr/>
          <p:nvPr/>
        </p:nvSpPr>
        <p:spPr>
          <a:xfrm>
            <a:off x="500063" y="1785938"/>
            <a:ext cx="5143500" cy="4154487"/>
          </a:xfrm>
          <a:prstGeom prst="rect">
            <a:avLst/>
          </a:prstGeom>
        </p:spPr>
        <p:txBody>
          <a:bodyPr>
            <a:spAutoFit/>
          </a:bodyPr>
          <a:lstStyle/>
          <a:p>
            <a:pPr fontAlgn="auto">
              <a:spcBef>
                <a:spcPts val="0"/>
              </a:spcBef>
              <a:spcAft>
                <a:spcPts val="0"/>
              </a:spcAft>
              <a:buFont typeface="Arial" pitchFamily="34" charset="0"/>
              <a:buChar char="•"/>
              <a:defRPr/>
            </a:pPr>
            <a:r>
              <a:rPr lang="en-US" dirty="0">
                <a:solidFill>
                  <a:schemeClr val="accent6">
                    <a:lumMod val="50000"/>
                  </a:schemeClr>
                </a:solidFill>
                <a:latin typeface="+mn-lt"/>
              </a:rPr>
              <a:t> </a:t>
            </a:r>
            <a:r>
              <a:rPr lang="en-US" sz="2400" dirty="0">
                <a:solidFill>
                  <a:schemeClr val="accent6">
                    <a:lumMod val="50000"/>
                  </a:schemeClr>
                </a:solidFill>
                <a:latin typeface="+mj-lt"/>
              </a:rPr>
              <a:t>Recrear una situación que ayude a potenciar los procesos.</a:t>
            </a:r>
          </a:p>
          <a:p>
            <a:pPr fontAlgn="auto">
              <a:spcBef>
                <a:spcPts val="0"/>
              </a:spcBef>
              <a:spcAft>
                <a:spcPts val="0"/>
              </a:spcAft>
              <a:defRPr/>
            </a:pPr>
            <a:endParaRPr lang="en-US" sz="2400" dirty="0">
              <a:solidFill>
                <a:schemeClr val="accent6">
                  <a:lumMod val="50000"/>
                </a:schemeClr>
              </a:solidFill>
              <a:latin typeface="+mj-lt"/>
            </a:endParaRPr>
          </a:p>
          <a:p>
            <a:pPr fontAlgn="auto">
              <a:spcBef>
                <a:spcPts val="0"/>
              </a:spcBef>
              <a:spcAft>
                <a:spcPts val="0"/>
              </a:spcAft>
              <a:buFont typeface="Arial" pitchFamily="34" charset="0"/>
              <a:buChar char="•"/>
              <a:defRPr/>
            </a:pPr>
            <a:r>
              <a:rPr lang="en-US" sz="2400" dirty="0">
                <a:solidFill>
                  <a:schemeClr val="accent6">
                    <a:lumMod val="50000"/>
                  </a:schemeClr>
                </a:solidFill>
                <a:latin typeface="+mj-lt"/>
              </a:rPr>
              <a:t> Mejorar un proceso de enseñanza</a:t>
            </a:r>
          </a:p>
          <a:p>
            <a:pPr fontAlgn="auto">
              <a:spcBef>
                <a:spcPts val="0"/>
              </a:spcBef>
              <a:spcAft>
                <a:spcPts val="0"/>
              </a:spcAft>
              <a:defRPr/>
            </a:pPr>
            <a:endParaRPr lang="en-US" sz="2400" dirty="0">
              <a:solidFill>
                <a:schemeClr val="accent6">
                  <a:lumMod val="50000"/>
                </a:schemeClr>
              </a:solidFill>
              <a:latin typeface="+mj-lt"/>
            </a:endParaRPr>
          </a:p>
          <a:p>
            <a:pPr fontAlgn="auto">
              <a:spcBef>
                <a:spcPts val="0"/>
              </a:spcBef>
              <a:spcAft>
                <a:spcPts val="0"/>
              </a:spcAft>
              <a:buFont typeface="Arial" pitchFamily="34" charset="0"/>
              <a:buChar char="•"/>
              <a:defRPr/>
            </a:pPr>
            <a:r>
              <a:rPr lang="en-US" sz="2400" dirty="0">
                <a:solidFill>
                  <a:schemeClr val="accent6">
                    <a:lumMod val="50000"/>
                  </a:schemeClr>
                </a:solidFill>
                <a:latin typeface="+mj-lt"/>
              </a:rPr>
              <a:t> Enfrentar un problema identificado</a:t>
            </a:r>
          </a:p>
          <a:p>
            <a:pPr fontAlgn="auto">
              <a:spcBef>
                <a:spcPts val="0"/>
              </a:spcBef>
              <a:spcAft>
                <a:spcPts val="0"/>
              </a:spcAft>
              <a:defRPr/>
            </a:pPr>
            <a:endParaRPr lang="en-US" sz="2400" dirty="0">
              <a:solidFill>
                <a:schemeClr val="accent6">
                  <a:lumMod val="50000"/>
                </a:schemeClr>
              </a:solidFill>
              <a:latin typeface="+mj-lt"/>
            </a:endParaRPr>
          </a:p>
          <a:p>
            <a:pPr fontAlgn="auto">
              <a:spcBef>
                <a:spcPts val="0"/>
              </a:spcBef>
              <a:spcAft>
                <a:spcPts val="0"/>
              </a:spcAft>
              <a:buFont typeface="Arial" pitchFamily="34" charset="0"/>
              <a:buChar char="•"/>
              <a:defRPr/>
            </a:pPr>
            <a:r>
              <a:rPr lang="en-US" sz="2400" dirty="0">
                <a:solidFill>
                  <a:schemeClr val="accent6">
                    <a:lumMod val="50000"/>
                  </a:schemeClr>
                </a:solidFill>
                <a:latin typeface="+mj-lt"/>
              </a:rPr>
              <a:t> Potenciar una propuesta formulada</a:t>
            </a:r>
            <a:endParaRPr lang="es-ES_tradnl" sz="2400" dirty="0">
              <a:solidFill>
                <a:schemeClr val="accent6">
                  <a:lumMod val="50000"/>
                </a:schemeClr>
              </a:solidFill>
              <a:latin typeface="+mj-lt"/>
            </a:endParaRPr>
          </a:p>
        </p:txBody>
      </p:sp>
      <p:pic>
        <p:nvPicPr>
          <p:cNvPr id="10244" name="Picture 2" descr="http://1.bp.blogspot.com/_Kour_7IFZrw/SCHrckujWtI/AAAAAAAAAAM/-30jtRINXBQ/s320/ninas%2520m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000250"/>
            <a:ext cx="30718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70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500063"/>
            <a:ext cx="8143875" cy="1323975"/>
          </a:xfrm>
          <a:prstGeom prst="rect">
            <a:avLst/>
          </a:prstGeom>
        </p:spPr>
        <p:txBody>
          <a:bodyPr>
            <a:spAutoFit/>
          </a:bodyPr>
          <a:lstStyle/>
          <a:p>
            <a:pPr fontAlgn="auto">
              <a:spcBef>
                <a:spcPts val="0"/>
              </a:spcBef>
              <a:spcAft>
                <a:spcPts val="0"/>
              </a:spcAft>
              <a:defRPr/>
            </a:pPr>
            <a:r>
              <a:rPr lang="en-US" sz="4000" b="1" dirty="0">
                <a:solidFill>
                  <a:schemeClr val="accent6">
                    <a:lumMod val="50000"/>
                  </a:schemeClr>
                </a:solidFill>
                <a:latin typeface="+mj-lt"/>
              </a:rPr>
              <a:t>¿Cuándo decimos que algo es innovador?</a:t>
            </a:r>
            <a:endParaRPr lang="es-ES_tradnl" sz="4000" dirty="0">
              <a:solidFill>
                <a:schemeClr val="accent6">
                  <a:lumMod val="50000"/>
                </a:schemeClr>
              </a:solidFill>
              <a:latin typeface="+mj-lt"/>
            </a:endParaRPr>
          </a:p>
        </p:txBody>
      </p:sp>
      <p:sp>
        <p:nvSpPr>
          <p:cNvPr id="4" name="3 Rectángulo"/>
          <p:cNvSpPr/>
          <p:nvPr/>
        </p:nvSpPr>
        <p:spPr>
          <a:xfrm>
            <a:off x="3929063" y="1785938"/>
            <a:ext cx="4714875" cy="4032250"/>
          </a:xfrm>
          <a:prstGeom prst="rect">
            <a:avLst/>
          </a:prstGeom>
        </p:spPr>
        <p:txBody>
          <a:bodyPr>
            <a:spAutoFit/>
          </a:bodyPr>
          <a:lstStyle/>
          <a:p>
            <a:pPr fontAlgn="auto">
              <a:spcBef>
                <a:spcPts val="0"/>
              </a:spcBef>
              <a:spcAft>
                <a:spcPts val="0"/>
              </a:spcAft>
              <a:buFont typeface="Arial" pitchFamily="34" charset="0"/>
              <a:buChar char="•"/>
              <a:defRPr/>
            </a:pPr>
            <a:r>
              <a:rPr lang="en-US" sz="3200" dirty="0">
                <a:solidFill>
                  <a:schemeClr val="accent6">
                    <a:lumMod val="50000"/>
                  </a:schemeClr>
                </a:solidFill>
                <a:latin typeface="+mn-lt"/>
              </a:rPr>
              <a:t> Aporta algo nuevo</a:t>
            </a:r>
          </a:p>
          <a:p>
            <a:pPr fontAlgn="auto">
              <a:spcBef>
                <a:spcPts val="0"/>
              </a:spcBef>
              <a:spcAft>
                <a:spcPts val="0"/>
              </a:spcAft>
              <a:buFont typeface="Arial" pitchFamily="34" charset="0"/>
              <a:buChar char="•"/>
              <a:defRPr/>
            </a:pPr>
            <a:r>
              <a:rPr lang="en-US" sz="3200" dirty="0">
                <a:solidFill>
                  <a:schemeClr val="accent6">
                    <a:lumMod val="50000"/>
                  </a:schemeClr>
                </a:solidFill>
                <a:latin typeface="+mn-lt"/>
              </a:rPr>
              <a:t> Permite observar  cambios</a:t>
            </a:r>
          </a:p>
          <a:p>
            <a:pPr fontAlgn="auto">
              <a:spcBef>
                <a:spcPts val="0"/>
              </a:spcBef>
              <a:spcAft>
                <a:spcPts val="0"/>
              </a:spcAft>
              <a:buFont typeface="Arial" pitchFamily="34" charset="0"/>
              <a:buChar char="•"/>
              <a:defRPr/>
            </a:pPr>
            <a:r>
              <a:rPr lang="en-US" sz="3200" dirty="0">
                <a:solidFill>
                  <a:schemeClr val="accent6">
                    <a:lumMod val="50000"/>
                  </a:schemeClr>
                </a:solidFill>
                <a:latin typeface="+mn-lt"/>
              </a:rPr>
              <a:t> Realiza modificaciones novedosas</a:t>
            </a:r>
          </a:p>
          <a:p>
            <a:pPr fontAlgn="auto">
              <a:spcBef>
                <a:spcPts val="0"/>
              </a:spcBef>
              <a:spcAft>
                <a:spcPts val="0"/>
              </a:spcAft>
              <a:buFont typeface="Arial" pitchFamily="34" charset="0"/>
              <a:buChar char="•"/>
              <a:defRPr/>
            </a:pPr>
            <a:r>
              <a:rPr lang="en-US" sz="3200" dirty="0">
                <a:solidFill>
                  <a:schemeClr val="accent6">
                    <a:lumMod val="50000"/>
                  </a:schemeClr>
                </a:solidFill>
                <a:latin typeface="+mn-lt"/>
              </a:rPr>
              <a:t> Es algo concreto</a:t>
            </a:r>
          </a:p>
          <a:p>
            <a:pPr fontAlgn="auto">
              <a:spcBef>
                <a:spcPts val="0"/>
              </a:spcBef>
              <a:spcAft>
                <a:spcPts val="0"/>
              </a:spcAft>
              <a:buFont typeface="Arial" pitchFamily="34" charset="0"/>
              <a:buChar char="•"/>
              <a:defRPr/>
            </a:pPr>
            <a:r>
              <a:rPr lang="en-US" sz="3200" dirty="0">
                <a:solidFill>
                  <a:schemeClr val="accent6">
                    <a:lumMod val="50000"/>
                  </a:schemeClr>
                </a:solidFill>
                <a:latin typeface="+mn-lt"/>
              </a:rPr>
              <a:t> Es un hecho práctico</a:t>
            </a:r>
          </a:p>
        </p:txBody>
      </p:sp>
      <p:pic>
        <p:nvPicPr>
          <p:cNvPr id="11268" name="Picture 2" descr="http://3.bp.blogspot.com/_Kour_7IFZrw/SCHsgEujWvI/AAAAAAAAAAc/e82njnzSUQ4/s320/normal_0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214563"/>
            <a:ext cx="328612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483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63" y="500063"/>
            <a:ext cx="8001000" cy="1323975"/>
          </a:xfrm>
          <a:prstGeom prst="rect">
            <a:avLst/>
          </a:prstGeom>
        </p:spPr>
        <p:txBody>
          <a:bodyPr>
            <a:spAutoFit/>
          </a:bodyPr>
          <a:lstStyle/>
          <a:p>
            <a:pPr fontAlgn="auto">
              <a:spcBef>
                <a:spcPts val="0"/>
              </a:spcBef>
              <a:spcAft>
                <a:spcPts val="0"/>
              </a:spcAft>
              <a:defRPr/>
            </a:pPr>
            <a:r>
              <a:rPr lang="en-US" sz="4000" b="1" dirty="0">
                <a:solidFill>
                  <a:schemeClr val="accent6">
                    <a:lumMod val="50000"/>
                  </a:schemeClr>
                </a:solidFill>
                <a:latin typeface="+mn-lt"/>
              </a:rPr>
              <a:t>¿Quiénes pueden y deben  innovar en la escuela?</a:t>
            </a:r>
            <a:endParaRPr lang="es-ES_tradnl" sz="4000" dirty="0">
              <a:solidFill>
                <a:schemeClr val="accent6">
                  <a:lumMod val="50000"/>
                </a:schemeClr>
              </a:solidFill>
              <a:latin typeface="+mn-lt"/>
            </a:endParaRPr>
          </a:p>
        </p:txBody>
      </p:sp>
      <p:sp>
        <p:nvSpPr>
          <p:cNvPr id="12291" name="3 Rectángulo"/>
          <p:cNvSpPr>
            <a:spLocks noChangeArrowheads="1"/>
          </p:cNvSpPr>
          <p:nvPr/>
        </p:nvSpPr>
        <p:spPr bwMode="auto">
          <a:xfrm>
            <a:off x="428625" y="2571750"/>
            <a:ext cx="3714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sz="3600">
                <a:latin typeface="Verdana" pitchFamily="34" charset="0"/>
              </a:rPr>
              <a:t> Los directivos</a:t>
            </a:r>
          </a:p>
          <a:p>
            <a:pPr>
              <a:buFont typeface="Arial" charset="0"/>
              <a:buChar char="•"/>
            </a:pPr>
            <a:r>
              <a:rPr lang="en-US" sz="3600">
                <a:latin typeface="Verdana" pitchFamily="34" charset="0"/>
              </a:rPr>
              <a:t> Los maestros</a:t>
            </a:r>
          </a:p>
          <a:p>
            <a:pPr>
              <a:buFont typeface="Arial" charset="0"/>
              <a:buChar char="•"/>
            </a:pPr>
            <a:r>
              <a:rPr lang="en-US" sz="3600">
                <a:latin typeface="Verdana" pitchFamily="34" charset="0"/>
              </a:rPr>
              <a:t> Las familias</a:t>
            </a:r>
          </a:p>
          <a:p>
            <a:pPr>
              <a:buFont typeface="Arial" charset="0"/>
              <a:buChar char="•"/>
            </a:pPr>
            <a:r>
              <a:rPr lang="en-US" sz="3600">
                <a:latin typeface="Verdana" pitchFamily="34" charset="0"/>
              </a:rPr>
              <a:t> La comunidad</a:t>
            </a:r>
          </a:p>
        </p:txBody>
      </p:sp>
      <p:pic>
        <p:nvPicPr>
          <p:cNvPr id="12292" name="Picture 2" descr="http://4.bp.blogspot.com/_UFIwp0wHCx4/RyhyEoFzAXI/AAAAAAAAAAU/u2_Ogb6ST8A/s400/presentacion_libro_carlospes_marci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1928813"/>
            <a:ext cx="435768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23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idx="4294967295"/>
          </p:nvPr>
        </p:nvSpPr>
        <p:spPr>
          <a:xfrm>
            <a:off x="960438" y="500063"/>
            <a:ext cx="8183562" cy="1050925"/>
          </a:xfrm>
        </p:spPr>
        <p:txBody>
          <a:bodyPr>
            <a:noAutofit/>
          </a:bodyPr>
          <a:lstStyle/>
          <a:p>
            <a:pPr fontAlgn="auto">
              <a:spcAft>
                <a:spcPts val="0"/>
              </a:spcAft>
              <a:defRPr/>
            </a:pPr>
            <a:r>
              <a:rPr lang="es-PE" sz="4000" dirty="0" smtClean="0">
                <a:solidFill>
                  <a:schemeClr val="accent6">
                    <a:lumMod val="50000"/>
                  </a:schemeClr>
                </a:solidFill>
              </a:rPr>
              <a:t>Propuesta de un Esquema de Proyecto de Innovación</a:t>
            </a:r>
          </a:p>
        </p:txBody>
      </p:sp>
      <p:sp>
        <p:nvSpPr>
          <p:cNvPr id="7171" name="2 Marcador de contenido"/>
          <p:cNvSpPr>
            <a:spLocks noGrp="1"/>
          </p:cNvSpPr>
          <p:nvPr>
            <p:ph idx="4294967295"/>
          </p:nvPr>
        </p:nvSpPr>
        <p:spPr>
          <a:xfrm>
            <a:off x="0" y="2143125"/>
            <a:ext cx="5143500" cy="3786188"/>
          </a:xfrm>
        </p:spPr>
        <p:txBody>
          <a:bodyPr>
            <a:normAutofit/>
          </a:bodyPr>
          <a:lstStyle/>
          <a:p>
            <a:pPr marL="265176" indent="-265176" fontAlgn="auto">
              <a:spcAft>
                <a:spcPts val="0"/>
              </a:spcAft>
              <a:buFont typeface="Wingdings 2"/>
              <a:buChar char=""/>
              <a:defRPr/>
            </a:pPr>
            <a:r>
              <a:rPr lang="es-PE" dirty="0" smtClean="0">
                <a:solidFill>
                  <a:schemeClr val="accent6">
                    <a:lumMod val="50000"/>
                  </a:schemeClr>
                </a:solidFill>
              </a:rPr>
              <a:t>Nombre del Proyecto.</a:t>
            </a:r>
          </a:p>
          <a:p>
            <a:pPr marL="265176" indent="-265176" fontAlgn="auto">
              <a:spcAft>
                <a:spcPts val="0"/>
              </a:spcAft>
              <a:buFont typeface="Wingdings 2"/>
              <a:buChar char=""/>
              <a:defRPr/>
            </a:pPr>
            <a:r>
              <a:rPr lang="es-PE" dirty="0" smtClean="0">
                <a:solidFill>
                  <a:schemeClr val="accent6">
                    <a:lumMod val="50000"/>
                  </a:schemeClr>
                </a:solidFill>
              </a:rPr>
              <a:t>Equipo responsable</a:t>
            </a:r>
          </a:p>
          <a:p>
            <a:pPr marL="265176" indent="-265176" fontAlgn="auto">
              <a:spcAft>
                <a:spcPts val="0"/>
              </a:spcAft>
              <a:buFont typeface="Wingdings 2"/>
              <a:buChar char=""/>
              <a:defRPr/>
            </a:pPr>
            <a:r>
              <a:rPr lang="es-PE" dirty="0" smtClean="0">
                <a:solidFill>
                  <a:schemeClr val="accent6">
                    <a:lumMod val="50000"/>
                  </a:schemeClr>
                </a:solidFill>
              </a:rPr>
              <a:t>Duración.</a:t>
            </a:r>
          </a:p>
          <a:p>
            <a:pPr marL="265176" indent="-265176" fontAlgn="auto">
              <a:spcAft>
                <a:spcPts val="0"/>
              </a:spcAft>
              <a:buFont typeface="Wingdings 2"/>
              <a:buChar char=""/>
              <a:defRPr/>
            </a:pPr>
            <a:r>
              <a:rPr lang="es-PE" dirty="0" smtClean="0">
                <a:solidFill>
                  <a:schemeClr val="accent6">
                    <a:lumMod val="50000"/>
                  </a:schemeClr>
                </a:solidFill>
              </a:rPr>
              <a:t>Área.</a:t>
            </a:r>
          </a:p>
          <a:p>
            <a:pPr marL="265176" indent="-265176" fontAlgn="auto">
              <a:spcAft>
                <a:spcPts val="0"/>
              </a:spcAft>
              <a:buFont typeface="Wingdings 2"/>
              <a:buChar char=""/>
              <a:defRPr/>
            </a:pPr>
            <a:r>
              <a:rPr lang="es-PE" dirty="0" smtClean="0">
                <a:solidFill>
                  <a:schemeClr val="accent6">
                    <a:lumMod val="50000"/>
                  </a:schemeClr>
                </a:solidFill>
              </a:rPr>
              <a:t>Población beneficiada.</a:t>
            </a:r>
          </a:p>
        </p:txBody>
      </p:sp>
    </p:spTree>
    <p:extLst>
      <p:ext uri="{BB962C8B-B14F-4D97-AF65-F5344CB8AC3E}">
        <p14:creationId xmlns:p14="http://schemas.microsoft.com/office/powerpoint/2010/main" val="437177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ULO_ENTORNO_VIRTUAL_EV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MODULO_ENTORNO_VIRTUAL_EVA</Template>
  <TotalTime>1721</TotalTime>
  <Words>1074</Words>
  <Application>Microsoft Office PowerPoint</Application>
  <PresentationFormat>Presentación en pantalla (4:3)</PresentationFormat>
  <Paragraphs>178</Paragraphs>
  <Slides>39</Slides>
  <Notes>1</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MODULO_ENTORNO_VIRTUAL_EVA</vt:lpstr>
      <vt:lpstr>PROYECTOS TECNOLOGICOS I</vt:lpstr>
      <vt:lpstr>Presentación de PowerPoint</vt:lpstr>
      <vt:lpstr>PROYECTOS DE INNOVACIÓN</vt:lpstr>
      <vt:lpstr> ¿QUÉ ES INNOVACIÓN?</vt:lpstr>
      <vt:lpstr>PROYECTO DE INNOVACIÓN EDUCATIVA</vt:lpstr>
      <vt:lpstr>Presentación de PowerPoint</vt:lpstr>
      <vt:lpstr>Presentación de PowerPoint</vt:lpstr>
      <vt:lpstr>Presentación de PowerPoint</vt:lpstr>
      <vt:lpstr>Propuesta de un Esquema de Proyecto de Innovación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Ejemplos de Proyectos innovadores</vt:lpstr>
      <vt:lpstr>Ejemplos de Proyectos innovadores extranjeros</vt:lpstr>
      <vt:lpstr>Presentación de PowerPoint</vt:lpstr>
      <vt:lpstr>Presentación de PowerPoint</vt:lpstr>
      <vt:lpstr>Presentación de PowerPoint</vt:lpstr>
      <vt:lpstr>Presentación de PowerPoint</vt:lpstr>
      <vt:lpstr>Presentación de PowerPoint</vt:lpstr>
      <vt:lpstr>Presentación de PowerPoint</vt:lpstr>
      <vt:lpstr>Proyectos no estatales</vt:lpstr>
      <vt:lpstr>Presentación de PowerPoint</vt:lpstr>
      <vt:lpstr>Presentación de PowerPoint</vt:lpstr>
      <vt:lpstr>Algunos Proyectos innovadores propuestos por el gobierno peruano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ENTORNO VIRTUAL DE APRENDIZAJE “EVA”</dc:title>
  <dc:creator>Mateo Jose</dc:creator>
  <cp:lastModifiedBy>Mateo</cp:lastModifiedBy>
  <cp:revision>85</cp:revision>
  <dcterms:created xsi:type="dcterms:W3CDTF">2010-10-16T11:00:32Z</dcterms:created>
  <dcterms:modified xsi:type="dcterms:W3CDTF">2014-10-18T16:35:19Z</dcterms:modified>
</cp:coreProperties>
</file>