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40" r:id="rId3"/>
    <p:sldId id="343" r:id="rId4"/>
    <p:sldId id="344" r:id="rId5"/>
    <p:sldId id="345" r:id="rId6"/>
    <p:sldId id="346" r:id="rId7"/>
    <p:sldId id="347"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354" r:id="rId37"/>
    <p:sldId id="355" r:id="rId38"/>
    <p:sldId id="356" r:id="rId39"/>
    <p:sldId id="357" r:id="rId40"/>
    <p:sldId id="451" r:id="rId41"/>
    <p:sldId id="452" r:id="rId42"/>
    <p:sldId id="453" r:id="rId43"/>
    <p:sldId id="454" r:id="rId44"/>
    <p:sldId id="455" r:id="rId45"/>
    <p:sldId id="456" r:id="rId46"/>
    <p:sldId id="457" r:id="rId47"/>
    <p:sldId id="458" r:id="rId48"/>
    <p:sldId id="459" r:id="rId49"/>
    <p:sldId id="460" r:id="rId50"/>
    <p:sldId id="461" r:id="rId51"/>
    <p:sldId id="462" r:id="rId52"/>
    <p:sldId id="463" r:id="rId53"/>
    <p:sldId id="464" r:id="rId54"/>
    <p:sldId id="465" r:id="rId55"/>
    <p:sldId id="466" r:id="rId56"/>
    <p:sldId id="467" r:id="rId57"/>
    <p:sldId id="468" r:id="rId58"/>
    <p:sldId id="371" r:id="rId59"/>
    <p:sldId id="372" r:id="rId60"/>
    <p:sldId id="373" r:id="rId61"/>
    <p:sldId id="374" r:id="rId62"/>
    <p:sldId id="375" r:id="rId63"/>
    <p:sldId id="376" r:id="rId64"/>
    <p:sldId id="411" r:id="rId65"/>
    <p:sldId id="412" r:id="rId6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008000"/>
    <a:srgbClr val="E7E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84" y="6"/>
      </p:cViewPr>
      <p:guideLst>
        <p:guide orient="horz" pos="2160"/>
        <p:guide pos="2880"/>
      </p:guideLst>
    </p:cSldViewPr>
  </p:slideViewPr>
  <p:notesTextViewPr>
    <p:cViewPr>
      <p:scale>
        <a:sx n="100" d="100"/>
        <a:sy n="100" d="100"/>
      </p:scale>
      <p:origin x="0" y="0"/>
    </p:cViewPr>
  </p:notesTextViewPr>
  <p:notesViewPr>
    <p:cSldViewPr>
      <p:cViewPr>
        <p:scale>
          <a:sx n="48" d="100"/>
          <a:sy n="48" d="100"/>
        </p:scale>
        <p:origin x="-1908" y="-27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318E32C-CB84-49A9-8862-F1248BB651C0}" type="datetimeFigureOut">
              <a:rPr lang="es-CO"/>
              <a:pPr>
                <a:defRPr/>
              </a:pPr>
              <a:t>11/10/2014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FB64AB0-0E8F-4C73-B7C3-78A1C8B45C4A}" type="slidenum">
              <a:rPr lang="es-CO"/>
              <a:pPr>
                <a:defRPr/>
              </a:pPr>
              <a:t>‹Nº›</a:t>
            </a:fld>
            <a:endParaRPr lang="es-CO"/>
          </a:p>
        </p:txBody>
      </p:sp>
    </p:spTree>
    <p:extLst>
      <p:ext uri="{BB962C8B-B14F-4D97-AF65-F5344CB8AC3E}">
        <p14:creationId xmlns:p14="http://schemas.microsoft.com/office/powerpoint/2010/main" val="38428548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O" smtClean="0"/>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7E0AF1-0A8C-4249-87F7-6821250EBF83}" type="slidenum">
              <a:rPr lang="es-CO"/>
              <a:pPr eaLnBrk="1" hangingPunct="1"/>
              <a:t>3</a:t>
            </a:fld>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B576EB49-6011-440E-B41F-DD1CF8B10B85}" type="slidenum">
              <a:rPr lang="es-ES_tradnl"/>
              <a:pPr eaLnBrk="1" hangingPunct="1"/>
              <a:t>48</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15A81EC9-DC60-4F23-AA50-DFCF8F0FA0E3}" type="slidenum">
              <a:rPr lang="es-ES_tradnl"/>
              <a:pPr eaLnBrk="1" hangingPunct="1"/>
              <a:t>49</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CA4A232D-C56E-4031-A62B-22474BE076CD}" type="slidenum">
              <a:rPr lang="es-ES_tradnl"/>
              <a:pPr eaLnBrk="1" hangingPunct="1"/>
              <a:t>50</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1664030B-0B41-4A91-9B2D-B00E27B2EADD}" type="slidenum">
              <a:rPr lang="es-ES_tradnl"/>
              <a:pPr eaLnBrk="1" hangingPunct="1"/>
              <a:t>51</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5A2754F5-F271-480B-8C89-B6BF2FD84A9B}" type="slidenum">
              <a:rPr lang="es-ES_tradnl"/>
              <a:pPr eaLnBrk="1" hangingPunct="1"/>
              <a:t>52</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B149F100-3732-4FCD-9C03-52640728DE52}" type="slidenum">
              <a:rPr lang="es-ES_tradnl"/>
              <a:pPr eaLnBrk="1" hangingPunct="1"/>
              <a:t>53</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DAE9BA47-7C94-408B-9BD6-DADFBC739930}" type="slidenum">
              <a:rPr lang="es-ES_tradnl"/>
              <a:pPr eaLnBrk="1" hangingPunct="1"/>
              <a:t>54</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9CBE7323-9744-467B-BDE5-4E54304DDE97}" type="slidenum">
              <a:rPr lang="es-ES_tradnl"/>
              <a:pPr eaLnBrk="1" hangingPunct="1"/>
              <a:t>40</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F8FD1271-D9E8-4596-9CDA-F44D1D9CD94C}" type="slidenum">
              <a:rPr lang="es-ES_tradnl"/>
              <a:pPr eaLnBrk="1" hangingPunct="1"/>
              <a:t>41</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B4BEF641-1E67-468C-BA8C-3384E2308BDB}" type="slidenum">
              <a:rPr lang="es-ES_tradnl"/>
              <a:pPr eaLnBrk="1" hangingPunct="1"/>
              <a:t>42</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B3C5D44A-3052-4A8D-B2FE-A4F01E0F861A}" type="slidenum">
              <a:rPr lang="es-ES_tradnl"/>
              <a:pPr eaLnBrk="1" hangingPunct="1"/>
              <a:t>43</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59FECAA2-A10D-4E30-BD1A-E415B74C8E4B}" type="slidenum">
              <a:rPr lang="es-ES_tradnl"/>
              <a:pPr eaLnBrk="1" hangingPunct="1"/>
              <a:t>44</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457D8AF9-F955-48C7-B0BB-5B4AB1AFB4D5}" type="slidenum">
              <a:rPr lang="es-ES_tradnl"/>
              <a:pPr eaLnBrk="1" hangingPunct="1"/>
              <a:t>45</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4A498962-9D1F-4C83-B312-404AF6971C7D}" type="slidenum">
              <a:rPr lang="es-ES_tradnl"/>
              <a:pPr eaLnBrk="1" hangingPunct="1"/>
              <a:t>46</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36F3BAED-825C-4BB1-9F6E-BC7ADA949EE2}" type="slidenum">
              <a:rPr lang="es-ES_tradnl"/>
              <a:pPr eaLnBrk="1" hangingPunct="1"/>
              <a:t>47</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BCD5DF3-9551-4339-8DDC-4B0F344A701E}" type="datetimeFigureOut">
              <a:rPr lang="es-ES"/>
              <a:pPr>
                <a:defRPr/>
              </a:pPr>
              <a:t>11/10/2014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704414F-9698-443B-B566-C5161D7F6657}" type="slidenum">
              <a:rPr lang="es-ES"/>
              <a:pPr>
                <a:defRPr/>
              </a:pPr>
              <a:t>‹Nº›</a:t>
            </a:fld>
            <a:endParaRPr lang="es-ES"/>
          </a:p>
        </p:txBody>
      </p:sp>
    </p:spTree>
    <p:extLst>
      <p:ext uri="{BB962C8B-B14F-4D97-AF65-F5344CB8AC3E}">
        <p14:creationId xmlns:p14="http://schemas.microsoft.com/office/powerpoint/2010/main" val="29090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ED66E98-F439-40ED-9827-86C131BACC8C}" type="datetimeFigureOut">
              <a:rPr lang="es-ES"/>
              <a:pPr>
                <a:defRPr/>
              </a:pPr>
              <a:t>11/10/2014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79A3610-D0FE-451F-B6F4-247772289818}" type="slidenum">
              <a:rPr lang="es-ES"/>
              <a:pPr>
                <a:defRPr/>
              </a:pPr>
              <a:t>‹Nº›</a:t>
            </a:fld>
            <a:endParaRPr lang="es-ES"/>
          </a:p>
        </p:txBody>
      </p:sp>
    </p:spTree>
    <p:extLst>
      <p:ext uri="{BB962C8B-B14F-4D97-AF65-F5344CB8AC3E}">
        <p14:creationId xmlns:p14="http://schemas.microsoft.com/office/powerpoint/2010/main" val="27110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BCA29BE-7498-48BD-A4B4-1DB3754EA5E3}" type="datetimeFigureOut">
              <a:rPr lang="es-ES"/>
              <a:pPr>
                <a:defRPr/>
              </a:pPr>
              <a:t>11/10/2014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697841B-46FE-4AA8-B7BC-E5F70D1DC7E7}" type="slidenum">
              <a:rPr lang="es-ES"/>
              <a:pPr>
                <a:defRPr/>
              </a:pPr>
              <a:t>‹Nº›</a:t>
            </a:fld>
            <a:endParaRPr lang="es-ES"/>
          </a:p>
        </p:txBody>
      </p:sp>
    </p:spTree>
    <p:extLst>
      <p:ext uri="{BB962C8B-B14F-4D97-AF65-F5344CB8AC3E}">
        <p14:creationId xmlns:p14="http://schemas.microsoft.com/office/powerpoint/2010/main" val="208678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FDBB103-04E4-4539-AB7B-C5038404382A}" type="slidenum">
              <a:rPr lang="es-ES"/>
              <a:pPr>
                <a:defRPr/>
              </a:pPr>
              <a:t>‹Nº›</a:t>
            </a:fld>
            <a:endParaRPr lang="es-ES"/>
          </a:p>
        </p:txBody>
      </p:sp>
    </p:spTree>
    <p:extLst>
      <p:ext uri="{BB962C8B-B14F-4D97-AF65-F5344CB8AC3E}">
        <p14:creationId xmlns:p14="http://schemas.microsoft.com/office/powerpoint/2010/main" val="141192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3335542A-960F-4F52-886A-C9C72EBDFE2E}" type="slidenum">
              <a:rPr lang="es-ES"/>
              <a:pPr>
                <a:defRPr/>
              </a:pPr>
              <a:t>‹Nº›</a:t>
            </a:fld>
            <a:endParaRPr lang="es-ES"/>
          </a:p>
        </p:txBody>
      </p:sp>
    </p:spTree>
    <p:extLst>
      <p:ext uri="{BB962C8B-B14F-4D97-AF65-F5344CB8AC3E}">
        <p14:creationId xmlns:p14="http://schemas.microsoft.com/office/powerpoint/2010/main" val="232391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1D910A70-0705-40B4-8D44-D44B0CE98EC9}" type="slidenum">
              <a:rPr lang="es-ES"/>
              <a:pPr>
                <a:defRPr/>
              </a:pPr>
              <a:t>‹Nº›</a:t>
            </a:fld>
            <a:endParaRPr lang="es-ES"/>
          </a:p>
        </p:txBody>
      </p:sp>
    </p:spTree>
    <p:extLst>
      <p:ext uri="{BB962C8B-B14F-4D97-AF65-F5344CB8AC3E}">
        <p14:creationId xmlns:p14="http://schemas.microsoft.com/office/powerpoint/2010/main" val="86185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4038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defRPr/>
            </a:lvl1pPr>
          </a:lstStyle>
          <a:p>
            <a:pPr>
              <a:defRPr/>
            </a:pPr>
            <a:endParaRPr lang="es-ES"/>
          </a:p>
        </p:txBody>
      </p:sp>
      <p:sp>
        <p:nvSpPr>
          <p:cNvPr id="8" name="Rectangle 6"/>
          <p:cNvSpPr>
            <a:spLocks noGrp="1" noChangeArrowheads="1"/>
          </p:cNvSpPr>
          <p:nvPr>
            <p:ph type="sldNum" sz="quarter" idx="12"/>
          </p:nvPr>
        </p:nvSpPr>
        <p:spPr/>
        <p:txBody>
          <a:bodyPr/>
          <a:lstStyle>
            <a:lvl1pPr>
              <a:defRPr/>
            </a:lvl1pPr>
          </a:lstStyle>
          <a:p>
            <a:pPr>
              <a:defRPr/>
            </a:pPr>
            <a:fld id="{38505191-E09F-4203-A475-B0DB1D3E5388}" type="slidenum">
              <a:rPr lang="es-ES"/>
              <a:pPr>
                <a:defRPr/>
              </a:pPr>
              <a:t>‹Nº›</a:t>
            </a:fld>
            <a:endParaRPr lang="es-ES"/>
          </a:p>
        </p:txBody>
      </p:sp>
    </p:spTree>
    <p:extLst>
      <p:ext uri="{BB962C8B-B14F-4D97-AF65-F5344CB8AC3E}">
        <p14:creationId xmlns:p14="http://schemas.microsoft.com/office/powerpoint/2010/main" val="3592648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1143000"/>
          </a:xfrm>
        </p:spPr>
        <p:txBody>
          <a:bodyPr/>
          <a:lstStyle/>
          <a:p>
            <a:r>
              <a:rPr lang="es-ES" smtClean="0"/>
              <a:t>Haga clic para modificar el estilo de título del patrón</a:t>
            </a:r>
            <a:endParaRPr lang="es-CO"/>
          </a:p>
        </p:txBody>
      </p:sp>
      <p:sp>
        <p:nvSpPr>
          <p:cNvPr id="3" name="2 Marcador de SmartArt"/>
          <p:cNvSpPr>
            <a:spLocks noGrp="1"/>
          </p:cNvSpPr>
          <p:nvPr>
            <p:ph type="dgm" idx="1"/>
          </p:nvPr>
        </p:nvSpPr>
        <p:spPr>
          <a:xfrm>
            <a:off x="838200" y="1905000"/>
            <a:ext cx="7772400" cy="4114800"/>
          </a:xfrm>
        </p:spPr>
        <p:txBody>
          <a:bodyPr/>
          <a:lstStyle/>
          <a:p>
            <a:endParaRPr lang="es-CO"/>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003B51AA-0D74-4EF6-B5A8-257BEE72E84D}" type="slidenum">
              <a:rPr lang="es-ES"/>
              <a:pPr/>
              <a:t>‹Nº›</a:t>
            </a:fld>
            <a:endParaRPr lang="es-ES"/>
          </a:p>
        </p:txBody>
      </p:sp>
    </p:spTree>
    <p:extLst>
      <p:ext uri="{BB962C8B-B14F-4D97-AF65-F5344CB8AC3E}">
        <p14:creationId xmlns:p14="http://schemas.microsoft.com/office/powerpoint/2010/main" val="273955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Rectángulo redondeado"/>
          <p:cNvSpPr/>
          <p:nvPr/>
        </p:nvSpPr>
        <p:spPr bwMode="auto">
          <a:xfrm>
            <a:off x="4357688" y="0"/>
            <a:ext cx="4786312" cy="3571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 name="2 CuadroTexto"/>
          <p:cNvSpPr txBox="1">
            <a:spLocks noChangeArrowheads="1"/>
          </p:cNvSpPr>
          <p:nvPr userDrawn="1"/>
        </p:nvSpPr>
        <p:spPr bwMode="auto">
          <a:xfrm>
            <a:off x="4500563" y="0"/>
            <a:ext cx="4500562" cy="3698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b="1" dirty="0" smtClean="0">
                <a:latin typeface="Arial Rounded MT Bold" pitchFamily="34" charset="0"/>
              </a:rPr>
              <a:t>PROYECTOS TECNÓLOGICOS II</a:t>
            </a:r>
          </a:p>
        </p:txBody>
      </p:sp>
      <p:sp>
        <p:nvSpPr>
          <p:cNvPr id="4" name="Text Box 13"/>
          <p:cNvSpPr txBox="1">
            <a:spLocks noChangeArrowheads="1"/>
          </p:cNvSpPr>
          <p:nvPr userDrawn="1"/>
        </p:nvSpPr>
        <p:spPr bwMode="auto">
          <a:xfrm>
            <a:off x="5940425" y="6453188"/>
            <a:ext cx="3527425"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600" b="1" smtClean="0">
                <a:solidFill>
                  <a:schemeClr val="bg1"/>
                </a:solidFill>
              </a:rPr>
              <a:t>edudajer     hotmail.com</a:t>
            </a:r>
          </a:p>
        </p:txBody>
      </p:sp>
      <p:pic>
        <p:nvPicPr>
          <p:cNvPr id="5" name="13 Imagen" descr="email-animado.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429375"/>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10 Grupo"/>
          <p:cNvGrpSpPr>
            <a:grpSpLocks/>
          </p:cNvGrpSpPr>
          <p:nvPr userDrawn="1"/>
        </p:nvGrpSpPr>
        <p:grpSpPr bwMode="auto">
          <a:xfrm>
            <a:off x="0" y="0"/>
            <a:ext cx="9144000" cy="857250"/>
            <a:chOff x="0" y="0"/>
            <a:chExt cx="9144000" cy="857250"/>
          </a:xfrm>
        </p:grpSpPr>
        <p:sp>
          <p:nvSpPr>
            <p:cNvPr id="7" name="6 Rectángulo redondeado"/>
            <p:cNvSpPr/>
            <p:nvPr userDrawn="1"/>
          </p:nvSpPr>
          <p:spPr bwMode="auto">
            <a:xfrm>
              <a:off x="0" y="0"/>
              <a:ext cx="4357688" cy="8572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ctángulo redondeado"/>
            <p:cNvSpPr/>
            <p:nvPr/>
          </p:nvSpPr>
          <p:spPr bwMode="auto">
            <a:xfrm>
              <a:off x="3000375" y="285750"/>
              <a:ext cx="6143625" cy="5715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 name="13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3" y="93438"/>
              <a:ext cx="2216175" cy="67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9 Rectángulo"/>
          <p:cNvSpPr/>
          <p:nvPr userDrawn="1"/>
        </p:nvSpPr>
        <p:spPr>
          <a:xfrm>
            <a:off x="0" y="6353175"/>
            <a:ext cx="9144000" cy="50482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S_tradnl" b="1" dirty="0">
                <a:solidFill>
                  <a:schemeClr val="accent2"/>
                </a:solidFill>
              </a:rPr>
              <a:t>Email:  majodato@hotmail.com</a:t>
            </a:r>
            <a:endParaRPr lang="es-CO" b="1" dirty="0">
              <a:solidFill>
                <a:schemeClr val="accent2"/>
              </a:solidFill>
            </a:endParaRPr>
          </a:p>
        </p:txBody>
      </p:sp>
      <p:sp>
        <p:nvSpPr>
          <p:cNvPr id="11" name="3 Marcador de fecha"/>
          <p:cNvSpPr>
            <a:spLocks noGrp="1"/>
          </p:cNvSpPr>
          <p:nvPr userDrawn="1">
            <p:ph type="dt" sz="half" idx="10"/>
          </p:nvPr>
        </p:nvSpPr>
        <p:spPr>
          <a:xfrm>
            <a:off x="468313" y="5805488"/>
            <a:ext cx="2133600" cy="365125"/>
          </a:xfrm>
        </p:spPr>
        <p:txBody>
          <a:bodyPr/>
          <a:lstStyle>
            <a:lvl1pPr>
              <a:defRPr/>
            </a:lvl1pPr>
          </a:lstStyle>
          <a:p>
            <a:pPr>
              <a:defRPr/>
            </a:pPr>
            <a:fld id="{5E8F976B-F50B-4DA0-89E5-BE7796D2DD3C}" type="datetimeFigureOut">
              <a:rPr lang="es-ES"/>
              <a:pPr>
                <a:defRPr/>
              </a:pPr>
              <a:t>11/10/2014</a:t>
            </a:fld>
            <a:endParaRPr lang="es-ES"/>
          </a:p>
        </p:txBody>
      </p:sp>
      <p:sp>
        <p:nvSpPr>
          <p:cNvPr id="12" name="5 Marcador de número de diapositiva"/>
          <p:cNvSpPr>
            <a:spLocks noGrp="1"/>
          </p:cNvSpPr>
          <p:nvPr userDrawn="1">
            <p:ph type="sldNum" sz="quarter" idx="11"/>
          </p:nvPr>
        </p:nvSpPr>
        <p:spPr>
          <a:xfrm>
            <a:off x="6516688" y="5516563"/>
            <a:ext cx="2133600" cy="365125"/>
          </a:xfrm>
        </p:spPr>
        <p:txBody>
          <a:bodyPr/>
          <a:lstStyle>
            <a:lvl1pPr>
              <a:defRPr/>
            </a:lvl1pPr>
          </a:lstStyle>
          <a:p>
            <a:pPr>
              <a:defRPr/>
            </a:pPr>
            <a:fld id="{4B684E72-E400-44AD-9AF1-4CBCE9D49D62}" type="slidenum">
              <a:rPr lang="es-ES"/>
              <a:pPr>
                <a:defRPr/>
              </a:pPr>
              <a:t>‹Nº›</a:t>
            </a:fld>
            <a:endParaRPr lang="es-ES" dirty="0"/>
          </a:p>
        </p:txBody>
      </p:sp>
    </p:spTree>
    <p:extLst>
      <p:ext uri="{BB962C8B-B14F-4D97-AF65-F5344CB8AC3E}">
        <p14:creationId xmlns:p14="http://schemas.microsoft.com/office/powerpoint/2010/main" val="231763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A9590B7-806A-4054-80ED-BB3E66799860}" type="datetimeFigureOut">
              <a:rPr lang="es-ES"/>
              <a:pPr>
                <a:defRPr/>
              </a:pPr>
              <a:t>11/10/2014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BA888E1-F101-4B1B-A20C-9B9AF179A0E2}" type="slidenum">
              <a:rPr lang="es-ES"/>
              <a:pPr>
                <a:defRPr/>
              </a:pPr>
              <a:t>‹Nº›</a:t>
            </a:fld>
            <a:endParaRPr lang="es-ES"/>
          </a:p>
        </p:txBody>
      </p:sp>
    </p:spTree>
    <p:extLst>
      <p:ext uri="{BB962C8B-B14F-4D97-AF65-F5344CB8AC3E}">
        <p14:creationId xmlns:p14="http://schemas.microsoft.com/office/powerpoint/2010/main" val="421569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A524D45-D6DB-41A4-B957-2D481CDD5FA0}" type="datetimeFigureOut">
              <a:rPr lang="es-ES"/>
              <a:pPr>
                <a:defRPr/>
              </a:pPr>
              <a:t>11/10/2014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6FD9C37-731F-44AB-81BC-5FEF595282A2}" type="slidenum">
              <a:rPr lang="es-ES"/>
              <a:pPr>
                <a:defRPr/>
              </a:pPr>
              <a:t>‹Nº›</a:t>
            </a:fld>
            <a:endParaRPr lang="es-ES"/>
          </a:p>
        </p:txBody>
      </p:sp>
    </p:spTree>
    <p:extLst>
      <p:ext uri="{BB962C8B-B14F-4D97-AF65-F5344CB8AC3E}">
        <p14:creationId xmlns:p14="http://schemas.microsoft.com/office/powerpoint/2010/main" val="294091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F774DF4-958E-4F16-9FAA-F81A302DD605}" type="datetimeFigureOut">
              <a:rPr lang="es-ES"/>
              <a:pPr>
                <a:defRPr/>
              </a:pPr>
              <a:t>11/10/2014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9A1A411-1DDB-496A-A42E-B441186BA75C}" type="slidenum">
              <a:rPr lang="es-ES"/>
              <a:pPr>
                <a:defRPr/>
              </a:pPr>
              <a:t>‹Nº›</a:t>
            </a:fld>
            <a:endParaRPr lang="es-ES"/>
          </a:p>
        </p:txBody>
      </p:sp>
    </p:spTree>
    <p:extLst>
      <p:ext uri="{BB962C8B-B14F-4D97-AF65-F5344CB8AC3E}">
        <p14:creationId xmlns:p14="http://schemas.microsoft.com/office/powerpoint/2010/main" val="228041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F5FD9C5-70B5-4D78-87DE-8B9989155135}" type="datetimeFigureOut">
              <a:rPr lang="es-ES"/>
              <a:pPr>
                <a:defRPr/>
              </a:pPr>
              <a:t>11/10/2014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AE675F6-FA30-473B-B387-4A6B6E29F58A}" type="slidenum">
              <a:rPr lang="es-ES"/>
              <a:pPr>
                <a:defRPr/>
              </a:pPr>
              <a:t>‹Nº›</a:t>
            </a:fld>
            <a:endParaRPr lang="es-ES"/>
          </a:p>
        </p:txBody>
      </p:sp>
    </p:spTree>
    <p:extLst>
      <p:ext uri="{BB962C8B-B14F-4D97-AF65-F5344CB8AC3E}">
        <p14:creationId xmlns:p14="http://schemas.microsoft.com/office/powerpoint/2010/main" val="303087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9A81159-0914-4729-94D1-A73F48BC5056}" type="datetimeFigureOut">
              <a:rPr lang="es-ES"/>
              <a:pPr>
                <a:defRPr/>
              </a:pPr>
              <a:t>11/10/2014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F302847-9AD0-4420-B860-A682A3C6ED4C}" type="slidenum">
              <a:rPr lang="es-ES"/>
              <a:pPr>
                <a:defRPr/>
              </a:pPr>
              <a:t>‹Nº›</a:t>
            </a:fld>
            <a:endParaRPr lang="es-ES"/>
          </a:p>
        </p:txBody>
      </p:sp>
    </p:spTree>
    <p:extLst>
      <p:ext uri="{BB962C8B-B14F-4D97-AF65-F5344CB8AC3E}">
        <p14:creationId xmlns:p14="http://schemas.microsoft.com/office/powerpoint/2010/main" val="86170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78D9187-E1FF-4E5D-8EDB-C856392525CB}" type="datetimeFigureOut">
              <a:rPr lang="es-ES"/>
              <a:pPr>
                <a:defRPr/>
              </a:pPr>
              <a:t>11/10/2014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25D8129-F05D-4C95-8609-B38E6E3DC28D}" type="slidenum">
              <a:rPr lang="es-ES"/>
              <a:pPr>
                <a:defRPr/>
              </a:pPr>
              <a:t>‹Nº›</a:t>
            </a:fld>
            <a:endParaRPr lang="es-ES"/>
          </a:p>
        </p:txBody>
      </p:sp>
    </p:spTree>
    <p:extLst>
      <p:ext uri="{BB962C8B-B14F-4D97-AF65-F5344CB8AC3E}">
        <p14:creationId xmlns:p14="http://schemas.microsoft.com/office/powerpoint/2010/main" val="154905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11CDC0-7A11-448D-A3E3-C981C5E2ED44}" type="datetimeFigureOut">
              <a:rPr lang="es-ES"/>
              <a:pPr>
                <a:defRPr/>
              </a:pPr>
              <a:t>11/10/2014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034524A-C7E9-487E-A80D-E897B2F0B042}" type="slidenum">
              <a:rPr lang="es-ES"/>
              <a:pPr>
                <a:defRPr/>
              </a:pPr>
              <a:t>‹Nº›</a:t>
            </a:fld>
            <a:endParaRPr lang="es-ES"/>
          </a:p>
        </p:txBody>
      </p:sp>
    </p:spTree>
    <p:extLst>
      <p:ext uri="{BB962C8B-B14F-4D97-AF65-F5344CB8AC3E}">
        <p14:creationId xmlns:p14="http://schemas.microsoft.com/office/powerpoint/2010/main" val="370092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22DC0B-3349-4205-B101-43BD910FB4DA}" type="datetimeFigureOut">
              <a:rPr lang="es-ES"/>
              <a:pPr>
                <a:defRPr/>
              </a:pPr>
              <a:t>11/10/2014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E4F0D2-2B8E-49BB-B144-51D411EBF3B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46" r:id="rId1"/>
    <p:sldLayoutId id="214748395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7" r:id="rId12"/>
    <p:sldLayoutId id="2147483958" r:id="rId13"/>
    <p:sldLayoutId id="2147483959" r:id="rId14"/>
    <p:sldLayoutId id="2147483960" r:id="rId15"/>
    <p:sldLayoutId id="2147483961" r:id="rId1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hyperlink" Target="http://centros5.pntic.mec.es/ies.arzobispo.valdes.salas/alumnos/inventos/ferroca.html"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50.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es.wikipedia.org/wiki/Archivo:Amber_sea_glass.jpg" TargetMode="Externa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gi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0.gif"/><Relationship Id="rId4" Type="http://schemas.openxmlformats.org/officeDocument/2006/relationships/image" Target="../media/image59.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gif"/></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lh3.googleusercontent.com/-zT_48Yd5JAg/TXK0-jNqkII/AAAAAAAAAFA/iXR_shQfFiw/s1600/evolucion+del+telefono.jp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http://upload.wikimedia.org/wikipedia/commons/thumb/7/76/Edison_bulb.jpg/150px-Edison_bulb.jpg" TargetMode="External"/><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hyperlink" Target="http://es.wikipedia.org/wiki/Thomas_Edison"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odelcoeduca.c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ctrTitle"/>
          </p:nvPr>
        </p:nvSpPr>
        <p:spPr>
          <a:xfrm>
            <a:off x="687388" y="30163"/>
            <a:ext cx="7886700" cy="1470025"/>
          </a:xfrm>
        </p:spPr>
        <p:txBody>
          <a:bodyPr/>
          <a:lstStyle/>
          <a:p>
            <a:pPr eaLnBrk="1" hangingPunct="1"/>
            <a:r>
              <a:rPr lang="es-ES" sz="4000" dirty="0" smtClean="0">
                <a:solidFill>
                  <a:srgbClr val="FF0000"/>
                </a:solidFill>
                <a:latin typeface="Arial Rounded MT Bold" pitchFamily="34" charset="0"/>
              </a:rPr>
              <a:t>PROYECTOS TECNOLOGICOS </a:t>
            </a:r>
            <a:r>
              <a:rPr lang="es-ES" sz="4000" dirty="0" smtClean="0">
                <a:solidFill>
                  <a:srgbClr val="FF0000"/>
                </a:solidFill>
                <a:latin typeface="Arial Rounded MT Bold" pitchFamily="34" charset="0"/>
              </a:rPr>
              <a:t>I</a:t>
            </a:r>
            <a:endParaRPr lang="es-ES" sz="4000" dirty="0" smtClean="0">
              <a:solidFill>
                <a:srgbClr val="FF0000"/>
              </a:solidFill>
              <a:latin typeface="Arial Rounded MT Bold" pitchFamily="34" charset="0"/>
            </a:endParaRPr>
          </a:p>
        </p:txBody>
      </p:sp>
      <p:sp>
        <p:nvSpPr>
          <p:cNvPr id="7171" name="2 Subtítulo"/>
          <p:cNvSpPr>
            <a:spLocks noGrp="1"/>
          </p:cNvSpPr>
          <p:nvPr>
            <p:ph type="subTitle" idx="1"/>
          </p:nvPr>
        </p:nvSpPr>
        <p:spPr>
          <a:xfrm>
            <a:off x="1258888" y="2274888"/>
            <a:ext cx="6986587" cy="1695450"/>
          </a:xfrm>
        </p:spPr>
        <p:txBody>
          <a:bodyPr/>
          <a:lstStyle/>
          <a:p>
            <a:pPr eaLnBrk="1" hangingPunct="1"/>
            <a:r>
              <a:rPr lang="es-ES" sz="1800" dirty="0" smtClean="0">
                <a:solidFill>
                  <a:srgbClr val="0070C0"/>
                </a:solidFill>
                <a:latin typeface="Arial Rounded MT Bold" pitchFamily="34" charset="0"/>
              </a:rPr>
              <a:t>Administrador de Empresas</a:t>
            </a:r>
          </a:p>
          <a:p>
            <a:pPr eaLnBrk="1" hangingPunct="1"/>
            <a:r>
              <a:rPr lang="es-ES" sz="1800" dirty="0" smtClean="0">
                <a:solidFill>
                  <a:srgbClr val="0070C0"/>
                </a:solidFill>
                <a:latin typeface="Arial Rounded MT Bold" pitchFamily="34" charset="0"/>
              </a:rPr>
              <a:t>Ingeniero de Sistemas</a:t>
            </a:r>
          </a:p>
          <a:p>
            <a:pPr eaLnBrk="1" hangingPunct="1"/>
            <a:r>
              <a:rPr lang="es-ES" sz="1800" dirty="0" smtClean="0">
                <a:solidFill>
                  <a:srgbClr val="0070C0"/>
                </a:solidFill>
                <a:latin typeface="Arial Rounded MT Bold" pitchFamily="34" charset="0"/>
              </a:rPr>
              <a:t>Esp. En Admón. de la Informática Educativa</a:t>
            </a:r>
          </a:p>
          <a:p>
            <a:pPr eaLnBrk="1" hangingPunct="1"/>
            <a:r>
              <a:rPr lang="es-ES" sz="1800" dirty="0" smtClean="0">
                <a:solidFill>
                  <a:srgbClr val="0070C0"/>
                </a:solidFill>
                <a:latin typeface="Arial Rounded MT Bold" pitchFamily="34" charset="0"/>
              </a:rPr>
              <a:t>Esp. En Gerencia Informática</a:t>
            </a:r>
          </a:p>
          <a:p>
            <a:pPr eaLnBrk="1" hangingPunct="1"/>
            <a:r>
              <a:rPr lang="es-ES" sz="1800" dirty="0" smtClean="0">
                <a:solidFill>
                  <a:srgbClr val="0070C0"/>
                </a:solidFill>
                <a:latin typeface="Arial Rounded MT Bold" pitchFamily="34" charset="0"/>
              </a:rPr>
              <a:t>Asesor en proyectos de Investigación en Informática y Telemática</a:t>
            </a:r>
          </a:p>
        </p:txBody>
      </p:sp>
      <p:sp>
        <p:nvSpPr>
          <p:cNvPr id="7172" name="3 Rectángulo"/>
          <p:cNvSpPr>
            <a:spLocks noChangeArrowheads="1"/>
          </p:cNvSpPr>
          <p:nvPr/>
        </p:nvSpPr>
        <p:spPr bwMode="auto">
          <a:xfrm>
            <a:off x="500063" y="1196975"/>
            <a:ext cx="8074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a:solidFill>
                  <a:srgbClr val="0070C0"/>
                </a:solidFill>
                <a:latin typeface="Arial Rounded MT Bold" pitchFamily="34" charset="0"/>
              </a:rPr>
              <a:t>Tutor</a:t>
            </a:r>
          </a:p>
          <a:p>
            <a:pPr algn="ctr"/>
            <a:r>
              <a:rPr lang="es-ES" sz="3600">
                <a:solidFill>
                  <a:srgbClr val="002060"/>
                </a:solidFill>
                <a:latin typeface="Arial Rounded MT Bold" pitchFamily="34" charset="0"/>
              </a:rPr>
              <a:t>MARIO DÁJER PÉREZ</a:t>
            </a:r>
          </a:p>
        </p:txBody>
      </p:sp>
      <p:sp>
        <p:nvSpPr>
          <p:cNvPr id="7173" name="4 Rectángulo"/>
          <p:cNvSpPr>
            <a:spLocks noChangeArrowheads="1"/>
          </p:cNvSpPr>
          <p:nvPr/>
        </p:nvSpPr>
        <p:spPr bwMode="auto">
          <a:xfrm>
            <a:off x="785813" y="4149725"/>
            <a:ext cx="7788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3200" dirty="0" smtClean="0">
                <a:solidFill>
                  <a:srgbClr val="C00000"/>
                </a:solidFill>
                <a:latin typeface="Arial Rounded MT Bold" pitchFamily="34" charset="0"/>
              </a:rPr>
              <a:t>CORPORACIÓN UNIVERSITARIA DEL CARIBE CECAR</a:t>
            </a:r>
          </a:p>
          <a:p>
            <a:pPr algn="ctr"/>
            <a:r>
              <a:rPr lang="es-ES" sz="3200" dirty="0" smtClean="0">
                <a:solidFill>
                  <a:srgbClr val="C00000"/>
                </a:solidFill>
                <a:latin typeface="Arial Rounded MT Bold" pitchFamily="34" charset="0"/>
              </a:rPr>
              <a:t>2014</a:t>
            </a:r>
            <a:endParaRPr lang="es-ES" sz="3200" dirty="0">
              <a:solidFill>
                <a:srgbClr val="00B050"/>
              </a:solidFill>
              <a:latin typeface="Arial Rounded MT Bold" pitchFamily="34" charset="0"/>
            </a:endParaRPr>
          </a:p>
        </p:txBody>
      </p:sp>
      <p:sp>
        <p:nvSpPr>
          <p:cNvPr id="2" name="1 CuadroTexto"/>
          <p:cNvSpPr txBox="1"/>
          <p:nvPr/>
        </p:nvSpPr>
        <p:spPr>
          <a:xfrm>
            <a:off x="1835696" y="5877272"/>
            <a:ext cx="4680520" cy="369332"/>
          </a:xfrm>
          <a:prstGeom prst="rect">
            <a:avLst/>
          </a:prstGeom>
          <a:noFill/>
        </p:spPr>
        <p:txBody>
          <a:bodyPr wrap="square" rtlCol="0">
            <a:spAutoFit/>
          </a:bodyPr>
          <a:lstStyle/>
          <a:p>
            <a:pPr algn="ctr"/>
            <a:r>
              <a:rPr lang="es-ES_tradnl" dirty="0" smtClean="0">
                <a:solidFill>
                  <a:srgbClr val="0000FF"/>
                </a:solidFill>
              </a:rPr>
              <a:t>majodato@hotmail.com</a:t>
            </a:r>
            <a:endParaRPr lang="es-CO"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Grp="1" noChangeArrowheads="1"/>
          </p:cNvSpPr>
          <p:nvPr>
            <p:ph type="title" idx="4294967295"/>
          </p:nvPr>
        </p:nvSpPr>
        <p:spPr>
          <a:xfrm>
            <a:off x="2743200" y="0"/>
            <a:ext cx="6400800" cy="908050"/>
          </a:xfrm>
        </p:spPr>
        <p:txBody>
          <a:bodyPr/>
          <a:lstStyle/>
          <a:p>
            <a:r>
              <a:rPr lang="es-ES" i="1"/>
              <a:t>Diferentes tipos de objetos</a:t>
            </a:r>
          </a:p>
        </p:txBody>
      </p:sp>
      <p:sp>
        <p:nvSpPr>
          <p:cNvPr id="9226" name="Rectangle 10"/>
          <p:cNvSpPr>
            <a:spLocks noGrp="1" noChangeArrowheads="1"/>
          </p:cNvSpPr>
          <p:nvPr>
            <p:ph type="body" sz="half" idx="4294967295"/>
          </p:nvPr>
        </p:nvSpPr>
        <p:spPr>
          <a:xfrm>
            <a:off x="0" y="836613"/>
            <a:ext cx="4608513" cy="5761037"/>
          </a:xfrm>
        </p:spPr>
        <p:txBody>
          <a:bodyPr/>
          <a:lstStyle/>
          <a:p>
            <a:pPr>
              <a:lnSpc>
                <a:spcPct val="80000"/>
              </a:lnSpc>
            </a:pPr>
            <a:r>
              <a:rPr lang="es-ES" sz="2000"/>
              <a:t>Sabemos que el O. T forma parte de los productos, pero también es necesario aclarar que estos se pueden categorizar en tres conformaciones diferentes, que se distinguen entre sí por su complejidad, elaboración y función.</a:t>
            </a:r>
          </a:p>
          <a:p>
            <a:pPr>
              <a:lnSpc>
                <a:spcPct val="80000"/>
              </a:lnSpc>
            </a:pPr>
            <a:r>
              <a:rPr lang="es-ES" sz="2000" b="1">
                <a:solidFill>
                  <a:srgbClr val="0033CC"/>
                </a:solidFill>
              </a:rPr>
              <a:t>Objetos simples</a:t>
            </a:r>
            <a:r>
              <a:rPr lang="es-ES" sz="2000" b="1"/>
              <a:t>:</a:t>
            </a:r>
            <a:r>
              <a:rPr lang="es-ES" sz="2000"/>
              <a:t> son de fácil uso, sencilla elaboración y de bajo valor comercial, por ejemplo sacacorchos, cuchara y tijera.</a:t>
            </a:r>
          </a:p>
          <a:p>
            <a:pPr>
              <a:lnSpc>
                <a:spcPct val="80000"/>
              </a:lnSpc>
            </a:pPr>
            <a:r>
              <a:rPr lang="es-ES" sz="2000" b="1">
                <a:solidFill>
                  <a:srgbClr val="0033CC"/>
                </a:solidFill>
              </a:rPr>
              <a:t>Sistemas</a:t>
            </a:r>
            <a:r>
              <a:rPr lang="es-ES" sz="2000"/>
              <a:t>: Forman parte del funcionamiento de los artefactos y pueden moverse por el uso de diferentes energías ( mecánica, eléctrica, hidráulica). Ej. los operadores, los engranajes, motores.</a:t>
            </a:r>
          </a:p>
          <a:p>
            <a:pPr>
              <a:lnSpc>
                <a:spcPct val="80000"/>
              </a:lnSpc>
            </a:pPr>
            <a:r>
              <a:rPr lang="es-ES" sz="2000" b="1">
                <a:solidFill>
                  <a:srgbClr val="0033CC"/>
                </a:solidFill>
              </a:rPr>
              <a:t>Artefactos</a:t>
            </a:r>
            <a:r>
              <a:rPr lang="es-ES" sz="2000"/>
              <a:t>: Utilizan uno o más sistemas de su funcionamiento son complejos en su manejo. Ejemplos, TV, radio, cámara fotográfica.</a:t>
            </a:r>
          </a:p>
        </p:txBody>
      </p:sp>
      <p:pic>
        <p:nvPicPr>
          <p:cNvPr id="922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088" y="4221163"/>
            <a:ext cx="1068387"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205038"/>
            <a:ext cx="180022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25538"/>
            <a:ext cx="2087562" cy="9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3922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74638"/>
            <a:ext cx="8229600" cy="1143000"/>
          </a:xfrm>
        </p:spPr>
        <p:txBody>
          <a:bodyPr/>
          <a:lstStyle/>
          <a:p>
            <a:r>
              <a:rPr lang="es-ES" i="1"/>
              <a:t>Diferentes tipos de objetos </a:t>
            </a:r>
            <a:r>
              <a:rPr lang="es-ES" sz="1600" i="1"/>
              <a:t>(2)</a:t>
            </a:r>
          </a:p>
        </p:txBody>
      </p:sp>
      <p:sp>
        <p:nvSpPr>
          <p:cNvPr id="10243" name="Rectangle 3"/>
          <p:cNvSpPr>
            <a:spLocks noGrp="1" noChangeArrowheads="1"/>
          </p:cNvSpPr>
          <p:nvPr>
            <p:ph type="body" idx="4294967295"/>
          </p:nvPr>
        </p:nvSpPr>
        <p:spPr>
          <a:xfrm>
            <a:off x="0" y="1600200"/>
            <a:ext cx="8229600" cy="4525963"/>
          </a:xfrm>
        </p:spPr>
        <p:txBody>
          <a:bodyPr/>
          <a:lstStyle/>
          <a:p>
            <a:pPr>
              <a:lnSpc>
                <a:spcPct val="90000"/>
              </a:lnSpc>
            </a:pPr>
            <a:r>
              <a:rPr lang="es-ES" sz="2400"/>
              <a:t>Otros elementos importantes que conviven con el entorno del objeto tecnológico, son:</a:t>
            </a:r>
          </a:p>
          <a:p>
            <a:pPr>
              <a:lnSpc>
                <a:spcPct val="90000"/>
              </a:lnSpc>
            </a:pPr>
            <a:r>
              <a:rPr lang="es-ES" sz="2400" b="1" i="1">
                <a:solidFill>
                  <a:srgbClr val="0033CC"/>
                </a:solidFill>
              </a:rPr>
              <a:t>Usuario</a:t>
            </a:r>
            <a:r>
              <a:rPr lang="es-ES" sz="2400"/>
              <a:t>, es quien y a quien va dirigido el objeto.</a:t>
            </a:r>
          </a:p>
          <a:p>
            <a:pPr>
              <a:lnSpc>
                <a:spcPct val="90000"/>
              </a:lnSpc>
            </a:pPr>
            <a:r>
              <a:rPr lang="es-ES" sz="2400" b="1" i="1">
                <a:solidFill>
                  <a:srgbClr val="0033CC"/>
                </a:solidFill>
              </a:rPr>
              <a:t>Necesidad</a:t>
            </a:r>
            <a:r>
              <a:rPr lang="es-ES" sz="2400"/>
              <a:t>, surge a partir de un problema determinado en algún tipo de usuario.</a:t>
            </a:r>
          </a:p>
          <a:p>
            <a:pPr>
              <a:lnSpc>
                <a:spcPct val="90000"/>
              </a:lnSpc>
            </a:pPr>
            <a:r>
              <a:rPr lang="es-ES" sz="2400"/>
              <a:t>Función, misión o fin para lo que fue creado algún tipo de objeto.</a:t>
            </a:r>
          </a:p>
          <a:p>
            <a:pPr>
              <a:lnSpc>
                <a:spcPct val="90000"/>
              </a:lnSpc>
            </a:pPr>
            <a:r>
              <a:rPr lang="es-ES" sz="2400"/>
              <a:t>Diseño, se refiere a la preocupación por el aspecto estético y funcional del objeto.</a:t>
            </a:r>
          </a:p>
          <a:p>
            <a:pPr>
              <a:lnSpc>
                <a:spcPct val="90000"/>
              </a:lnSpc>
            </a:pPr>
            <a:endParaRPr lang="es-ES" sz="2400"/>
          </a:p>
          <a:p>
            <a:pPr>
              <a:lnSpc>
                <a:spcPct val="90000"/>
              </a:lnSpc>
            </a:pPr>
            <a:endParaRPr lang="es-ES" sz="2400"/>
          </a:p>
          <a:p>
            <a:pPr>
              <a:lnSpc>
                <a:spcPct val="90000"/>
              </a:lnSpc>
            </a:pPr>
            <a:endParaRPr lang="es-ES" sz="2400"/>
          </a:p>
          <a:p>
            <a:pPr>
              <a:lnSpc>
                <a:spcPct val="90000"/>
              </a:lnSpc>
            </a:pPr>
            <a:endParaRPr lang="es-ES" sz="2400"/>
          </a:p>
          <a:p>
            <a:pPr>
              <a:lnSpc>
                <a:spcPct val="90000"/>
              </a:lnSpc>
            </a:pPr>
            <a:endParaRPr lang="es-ES" sz="2400"/>
          </a:p>
        </p:txBody>
      </p:sp>
    </p:spTree>
    <p:extLst>
      <p:ext uri="{BB962C8B-B14F-4D97-AF65-F5344CB8AC3E}">
        <p14:creationId xmlns:p14="http://schemas.microsoft.com/office/powerpoint/2010/main" val="344522840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130425"/>
            <a:ext cx="7772400" cy="1470025"/>
          </a:xfrm>
        </p:spPr>
        <p:txBody>
          <a:bodyPr/>
          <a:lstStyle/>
          <a:p>
            <a:pPr algn="ctr"/>
            <a:r>
              <a:rPr lang="es-ES"/>
              <a:t>	LOS MATERIALES Y SUS PROPIEDADES</a:t>
            </a:r>
          </a:p>
        </p:txBody>
      </p:sp>
    </p:spTree>
    <p:extLst>
      <p:ext uri="{BB962C8B-B14F-4D97-AF65-F5344CB8AC3E}">
        <p14:creationId xmlns:p14="http://schemas.microsoft.com/office/powerpoint/2010/main" val="2055407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600200" y="381000"/>
            <a:ext cx="7543800" cy="685800"/>
          </a:xfrm>
        </p:spPr>
        <p:txBody>
          <a:bodyPr/>
          <a:lstStyle/>
          <a:p>
            <a:r>
              <a:rPr lang="es-ES" sz="3600"/>
              <a:t>MATERIALES Y MATERIAS PRIMAS</a:t>
            </a:r>
          </a:p>
        </p:txBody>
      </p:sp>
      <p:sp>
        <p:nvSpPr>
          <p:cNvPr id="7171" name="Rectangle 3" descr="Rectangle: Click to edit Master text styles&#10;Second level&#10;Third level&#10;Fourth level&#10;Fifth level"/>
          <p:cNvSpPr>
            <a:spLocks noGrp="1" noChangeArrowheads="1"/>
          </p:cNvSpPr>
          <p:nvPr>
            <p:ph type="body" idx="4294967295"/>
          </p:nvPr>
        </p:nvSpPr>
        <p:spPr>
          <a:xfrm>
            <a:off x="0" y="1676400"/>
            <a:ext cx="4800600" cy="381000"/>
          </a:xfrm>
        </p:spPr>
        <p:txBody>
          <a:bodyPr/>
          <a:lstStyle/>
          <a:p>
            <a:pPr>
              <a:lnSpc>
                <a:spcPct val="90000"/>
              </a:lnSpc>
            </a:pPr>
            <a:r>
              <a:rPr lang="es-ES" sz="2400"/>
              <a:t>MATERIAS PRIMAS:</a:t>
            </a:r>
          </a:p>
        </p:txBody>
      </p:sp>
      <p:sp>
        <p:nvSpPr>
          <p:cNvPr id="7172" name="Text Box 4"/>
          <p:cNvSpPr txBox="1">
            <a:spLocks noChangeArrowheads="1"/>
          </p:cNvSpPr>
          <p:nvPr/>
        </p:nvSpPr>
        <p:spPr bwMode="auto">
          <a:xfrm>
            <a:off x="1524000" y="2133600"/>
            <a:ext cx="5638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a:t>Son los recursos </a:t>
            </a:r>
            <a:r>
              <a:rPr lang="es-ES" sz="2400" b="1" u="sng"/>
              <a:t>naturales</a:t>
            </a:r>
            <a:r>
              <a:rPr lang="es-ES" sz="2400"/>
              <a:t> a partir de los que obtenemos los materiales que empleamos en la actividad técnica.</a:t>
            </a:r>
          </a:p>
        </p:txBody>
      </p:sp>
      <p:sp>
        <p:nvSpPr>
          <p:cNvPr id="7173" name="Rectangle 5" descr="Rectangle: Click to edit Master text styles&#10;Second level&#10;Third level&#10;Fourth level&#10;Fifth level"/>
          <p:cNvSpPr>
            <a:spLocks noChangeArrowheads="1"/>
          </p:cNvSpPr>
          <p:nvPr/>
        </p:nvSpPr>
        <p:spPr bwMode="auto">
          <a:xfrm>
            <a:off x="685800" y="3581400"/>
            <a:ext cx="3200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t>MATERIALES:</a:t>
            </a:r>
          </a:p>
        </p:txBody>
      </p:sp>
      <p:sp>
        <p:nvSpPr>
          <p:cNvPr id="7176" name="Text Box 8"/>
          <p:cNvSpPr txBox="1">
            <a:spLocks noChangeArrowheads="1"/>
          </p:cNvSpPr>
          <p:nvPr/>
        </p:nvSpPr>
        <p:spPr bwMode="auto">
          <a:xfrm>
            <a:off x="1524000" y="4038600"/>
            <a:ext cx="5638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a:t>Son los productos útiles para la actividad tecnológica que se obtienen de la transformación de las materias primas.</a:t>
            </a:r>
          </a:p>
        </p:txBody>
      </p:sp>
      <p:pic>
        <p:nvPicPr>
          <p:cNvPr id="71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15200" y="990600"/>
            <a:ext cx="1341438"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47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500" fill="hold"/>
                                        <p:tgtEl>
                                          <p:spTgt spid="7172"/>
                                        </p:tgtEl>
                                        <p:attrNameLst>
                                          <p:attrName>ppt_x</p:attrName>
                                        </p:attrNameLst>
                                      </p:cBhvr>
                                      <p:tavLst>
                                        <p:tav tm="0">
                                          <p:val>
                                            <p:strVal val="0-#ppt_w/2"/>
                                          </p:val>
                                        </p:tav>
                                        <p:tav tm="100000">
                                          <p:val>
                                            <p:strVal val="#ppt_x"/>
                                          </p:val>
                                        </p:tav>
                                      </p:tavLst>
                                    </p:anim>
                                    <p:anim calcmode="lin" valueType="num">
                                      <p:cBhvr additive="base">
                                        <p:cTn id="12"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7177"/>
                                        </p:tgtEl>
                                        <p:attrNameLst>
                                          <p:attrName>style.visibility</p:attrName>
                                        </p:attrNameLst>
                                      </p:cBhvr>
                                      <p:to>
                                        <p:strVal val="visible"/>
                                      </p:to>
                                    </p:set>
                                    <p:anim calcmode="lin" valueType="num">
                                      <p:cBhvr>
                                        <p:cTn id="17" dur="1000" fill="hold"/>
                                        <p:tgtEl>
                                          <p:spTgt spid="7177"/>
                                        </p:tgtEl>
                                        <p:attrNameLst>
                                          <p:attrName>ppt_w</p:attrName>
                                        </p:attrNameLst>
                                      </p:cBhvr>
                                      <p:tavLst>
                                        <p:tav tm="0">
                                          <p:val>
                                            <p:fltVal val="0"/>
                                          </p:val>
                                        </p:tav>
                                        <p:tav tm="100000">
                                          <p:val>
                                            <p:strVal val="#ppt_w"/>
                                          </p:val>
                                        </p:tav>
                                      </p:tavLst>
                                    </p:anim>
                                    <p:anim calcmode="lin" valueType="num">
                                      <p:cBhvr>
                                        <p:cTn id="18" dur="1000" fill="hold"/>
                                        <p:tgtEl>
                                          <p:spTgt spid="7177"/>
                                        </p:tgtEl>
                                        <p:attrNameLst>
                                          <p:attrName>ppt_h</p:attrName>
                                        </p:attrNameLst>
                                      </p:cBhvr>
                                      <p:tavLst>
                                        <p:tav tm="0">
                                          <p:val>
                                            <p:fltVal val="0"/>
                                          </p:val>
                                        </p:tav>
                                        <p:tav tm="100000">
                                          <p:val>
                                            <p:strVal val="#ppt_h"/>
                                          </p:val>
                                        </p:tav>
                                      </p:tavLst>
                                    </p:anim>
                                    <p:anim calcmode="lin" valueType="num">
                                      <p:cBhvr>
                                        <p:cTn id="19" dur="1000" fill="hold"/>
                                        <p:tgtEl>
                                          <p:spTgt spid="717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1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17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176"/>
                                        </p:tgtEl>
                                        <p:attrNameLst>
                                          <p:attrName>style.visibility</p:attrName>
                                        </p:attrNameLst>
                                      </p:cBhvr>
                                      <p:to>
                                        <p:strVal val="visible"/>
                                      </p:to>
                                    </p:set>
                                    <p:anim calcmode="lin" valueType="num">
                                      <p:cBhvr additive="base">
                                        <p:cTn id="29" dur="500" fill="hold"/>
                                        <p:tgtEl>
                                          <p:spTgt spid="7176"/>
                                        </p:tgtEl>
                                        <p:attrNameLst>
                                          <p:attrName>ppt_x</p:attrName>
                                        </p:attrNameLst>
                                      </p:cBhvr>
                                      <p:tavLst>
                                        <p:tav tm="0">
                                          <p:val>
                                            <p:strVal val="0-#ppt_w/2"/>
                                          </p:val>
                                        </p:tav>
                                        <p:tav tm="100000">
                                          <p:val>
                                            <p:strVal val="#ppt_x"/>
                                          </p:val>
                                        </p:tav>
                                      </p:tavLst>
                                    </p:anim>
                                    <p:anim calcmode="lin" valueType="num">
                                      <p:cBhvr additive="base">
                                        <p:cTn id="30"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autoUpdateAnimBg="0"/>
      <p:bldP spid="7173" grpId="0" autoUpdateAnimBg="0"/>
      <p:bldP spid="717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a:xfrm>
            <a:off x="0" y="304800"/>
            <a:ext cx="7772400" cy="1143000"/>
          </a:xfrm>
        </p:spPr>
        <p:txBody>
          <a:bodyPr/>
          <a:lstStyle/>
          <a:p>
            <a:pPr algn="ctr"/>
            <a:r>
              <a:rPr lang="es-ES"/>
              <a:t>EJEMPLOS</a:t>
            </a:r>
          </a:p>
        </p:txBody>
      </p:sp>
      <p:graphicFrame>
        <p:nvGraphicFramePr>
          <p:cNvPr id="1028" name="Object 4"/>
          <p:cNvGraphicFramePr>
            <a:graphicFrameLocks noGrp="1" noChangeAspect="1"/>
          </p:cNvGraphicFramePr>
          <p:nvPr>
            <p:ph type="dgm" idx="4294967295"/>
          </p:nvPr>
        </p:nvGraphicFramePr>
        <p:xfrm>
          <a:off x="0" y="1676400"/>
          <a:ext cx="1708150" cy="2362200"/>
        </p:xfrm>
        <a:graphic>
          <a:graphicData uri="http://schemas.openxmlformats.org/presentationml/2006/ole">
            <mc:AlternateContent xmlns:mc="http://schemas.openxmlformats.org/markup-compatibility/2006">
              <mc:Choice xmlns:v="urn:schemas-microsoft-com:vml" Requires="v">
                <p:oleObj spid="_x0000_s108558" name="MS Org Chart" r:id="rId3" imgW="3263760" imgH="4114800" progId="OrgPlusWOPX.4">
                  <p:embed followColorScheme="full"/>
                </p:oleObj>
              </mc:Choice>
              <mc:Fallback>
                <p:oleObj name="MS Org Chart" r:id="rId3" imgW="3263760" imgH="4114800" progId="OrgPlusWOPX.4">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1708150" cy="2362200"/>
                      </a:xfrm>
                      <a:prstGeom prst="rect">
                        <a:avLst/>
                      </a:prstGeom>
                    </p:spPr>
                  </p:pic>
                </p:oleObj>
              </mc:Fallback>
            </mc:AlternateContent>
          </a:graphicData>
        </a:graphic>
      </p:graphicFrame>
      <p:graphicFrame>
        <p:nvGraphicFramePr>
          <p:cNvPr id="1029" name="Object 5"/>
          <p:cNvGraphicFramePr>
            <a:graphicFrameLocks noChangeAspect="1"/>
          </p:cNvGraphicFramePr>
          <p:nvPr/>
        </p:nvGraphicFramePr>
        <p:xfrm>
          <a:off x="6858000" y="1600200"/>
          <a:ext cx="1704975" cy="2306638"/>
        </p:xfrm>
        <a:graphic>
          <a:graphicData uri="http://schemas.openxmlformats.org/presentationml/2006/ole">
            <mc:AlternateContent xmlns:mc="http://schemas.openxmlformats.org/markup-compatibility/2006">
              <mc:Choice xmlns:v="urn:schemas-microsoft-com:vml" Requires="v">
                <p:oleObj spid="_x0000_s108559" name="MS Org Chart" r:id="rId5" imgW="3257280" imgH="4019400" progId="OrgPlusWOPX.4">
                  <p:embed followColorScheme="full"/>
                </p:oleObj>
              </mc:Choice>
              <mc:Fallback>
                <p:oleObj name="MS Org Chart" r:id="rId5" imgW="3257280" imgH="4019400" progId="OrgPlusWOPX.4">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600200"/>
                        <a:ext cx="1704975"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295400" y="4572000"/>
          <a:ext cx="6172200" cy="1017588"/>
        </p:xfrm>
        <a:graphic>
          <a:graphicData uri="http://schemas.openxmlformats.org/presentationml/2006/ole">
            <mc:AlternateContent xmlns:mc="http://schemas.openxmlformats.org/markup-compatibility/2006">
              <mc:Choice xmlns:v="urn:schemas-microsoft-com:vml" Requires="v">
                <p:oleObj spid="_x0000_s108560" name="MS Org Chart" r:id="rId7" imgW="3257280" imgH="488880" progId="OrgPlusWOPX.4">
                  <p:embed followColorScheme="full"/>
                </p:oleObj>
              </mc:Choice>
              <mc:Fallback>
                <p:oleObj name="MS Org Chart" r:id="rId7" imgW="3257280" imgH="488880" progId="OrgPlusWOPX.4">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572000"/>
                        <a:ext cx="61722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2971800" y="2133600"/>
          <a:ext cx="3417888" cy="1004888"/>
        </p:xfrm>
        <a:graphic>
          <a:graphicData uri="http://schemas.openxmlformats.org/presentationml/2006/ole">
            <mc:AlternateContent xmlns:mc="http://schemas.openxmlformats.org/markup-compatibility/2006">
              <mc:Choice xmlns:v="urn:schemas-microsoft-com:vml" Requires="v">
                <p:oleObj spid="_x0000_s108561" name="MS Org Chart" r:id="rId9" imgW="1803240" imgH="482400" progId="OrgPlusWOPX.4">
                  <p:embed followColorScheme="full"/>
                </p:oleObj>
              </mc:Choice>
              <mc:Fallback>
                <p:oleObj name="MS Org Chart" r:id="rId9" imgW="1803240" imgH="482400" progId="OrgPlusWOPX.4">
                  <p:embed followColorScheme="full"/>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2133600"/>
                        <a:ext cx="341788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85085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linds(horizontal)">
                                      <p:cBhvr>
                                        <p:cTn id="12" dur="500"/>
                                        <p:tgtEl>
                                          <p:spTgt spid="1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blinds(vertical)">
                                      <p:cBhvr>
                                        <p:cTn id="17" dur="500"/>
                                        <p:tgtEl>
                                          <p:spTgt spid="10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blinds(vertical)">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600200" y="304800"/>
            <a:ext cx="7543800" cy="1143000"/>
          </a:xfrm>
        </p:spPr>
        <p:txBody>
          <a:bodyPr/>
          <a:lstStyle/>
          <a:p>
            <a:r>
              <a:rPr lang="es-ES" sz="3600"/>
              <a:t>RECICLADO Y REUTILIZACIÓN</a:t>
            </a:r>
          </a:p>
        </p:txBody>
      </p:sp>
      <p:sp>
        <p:nvSpPr>
          <p:cNvPr id="8195" name="Rectangle 3" descr="Rectangle: Click to edit Master text styles&#10;Second level&#10;Third level&#10;Fourth level&#10;Fifth level"/>
          <p:cNvSpPr>
            <a:spLocks noGrp="1" noChangeArrowheads="1"/>
          </p:cNvSpPr>
          <p:nvPr>
            <p:ph type="body" idx="4294967295"/>
          </p:nvPr>
        </p:nvSpPr>
        <p:spPr>
          <a:xfrm>
            <a:off x="0" y="1676400"/>
            <a:ext cx="7543800" cy="1143000"/>
          </a:xfrm>
        </p:spPr>
        <p:txBody>
          <a:bodyPr/>
          <a:lstStyle/>
          <a:p>
            <a:r>
              <a:rPr lang="es-ES" sz="2400"/>
              <a:t>Los recursos de la Tierra son ilimitados y, si no se usan correctamente, pueden agotarse sin encontrar otros que los sustituyan.</a:t>
            </a:r>
          </a:p>
        </p:txBody>
      </p:sp>
      <p:sp>
        <p:nvSpPr>
          <p:cNvPr id="8200" name="Rectangle 8" descr="Rectangle: Click to edit Master text styles&#10;Second level&#10;Third level&#10;Fourth level&#10;Fifth level"/>
          <p:cNvSpPr>
            <a:spLocks noChangeArrowheads="1"/>
          </p:cNvSpPr>
          <p:nvPr/>
        </p:nvSpPr>
        <p:spPr bwMode="auto">
          <a:xfrm>
            <a:off x="838200" y="32766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10000"/>
              <a:buFont typeface="Wingdings" pitchFamily="2" charset="2"/>
              <a:buBlip>
                <a:blip r:embed="rId2"/>
              </a:buBlip>
            </a:pPr>
            <a:r>
              <a:rPr lang="es-ES" sz="2400"/>
              <a:t>Las formas de prolongar la vida de estos recursos son dos:</a:t>
            </a:r>
          </a:p>
        </p:txBody>
      </p:sp>
      <p:sp>
        <p:nvSpPr>
          <p:cNvPr id="8201" name="Rectangle 9" descr="Rectangle: Click to edit Master text styles&#10;Second level&#10;Third level&#10;Fourth level&#10;Fifth level"/>
          <p:cNvSpPr>
            <a:spLocks noChangeArrowheads="1"/>
          </p:cNvSpPr>
          <p:nvPr/>
        </p:nvSpPr>
        <p:spPr bwMode="auto">
          <a:xfrm>
            <a:off x="2209800" y="4191000"/>
            <a:ext cx="2133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RECICLAR</a:t>
            </a:r>
          </a:p>
        </p:txBody>
      </p:sp>
      <p:sp>
        <p:nvSpPr>
          <p:cNvPr id="8202" name="Rectangle 10" descr="Rectangle: Click to edit Master text styles&#10;Second level&#10;Third level&#10;Fourth level&#10;Fifth level"/>
          <p:cNvSpPr>
            <a:spLocks noChangeArrowheads="1"/>
          </p:cNvSpPr>
          <p:nvPr/>
        </p:nvSpPr>
        <p:spPr bwMode="auto">
          <a:xfrm>
            <a:off x="2209800" y="48768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REUTILIZAR</a:t>
            </a:r>
          </a:p>
        </p:txBody>
      </p:sp>
    </p:spTree>
    <p:extLst>
      <p:ext uri="{BB962C8B-B14F-4D97-AF65-F5344CB8AC3E}">
        <p14:creationId xmlns:p14="http://schemas.microsoft.com/office/powerpoint/2010/main" val="907255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anim calcmode="lin" valueType="num">
                                      <p:cBhvr additive="base">
                                        <p:cTn id="13" dur="5000" fill="hold"/>
                                        <p:tgtEl>
                                          <p:spTgt spid="8200"/>
                                        </p:tgtEl>
                                        <p:attrNameLst>
                                          <p:attrName>ppt_x</p:attrName>
                                        </p:attrNameLst>
                                      </p:cBhvr>
                                      <p:tavLst>
                                        <p:tav tm="0">
                                          <p:val>
                                            <p:strVal val="#ppt_x"/>
                                          </p:val>
                                        </p:tav>
                                        <p:tav tm="100000">
                                          <p:val>
                                            <p:strVal val="#ppt_x"/>
                                          </p:val>
                                        </p:tav>
                                      </p:tavLst>
                                    </p:anim>
                                    <p:anim calcmode="lin" valueType="num">
                                      <p:cBhvr additive="base">
                                        <p:cTn id="14" dur="50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8201"/>
                                        </p:tgtEl>
                                        <p:attrNameLst>
                                          <p:attrName>style.visibility</p:attrName>
                                        </p:attrNameLst>
                                      </p:cBhvr>
                                      <p:to>
                                        <p:strVal val="visible"/>
                                      </p:to>
                                    </p:set>
                                    <p:anim calcmode="lin" valueType="num">
                                      <p:cBhvr additive="base">
                                        <p:cTn id="19" dur="75" fill="hold"/>
                                        <p:tgtEl>
                                          <p:spTgt spid="8201"/>
                                        </p:tgtEl>
                                        <p:attrNameLst>
                                          <p:attrName>ppt_x</p:attrName>
                                        </p:attrNameLst>
                                      </p:cBhvr>
                                      <p:tavLst>
                                        <p:tav tm="0">
                                          <p:val>
                                            <p:strVal val="0-#ppt_w/2"/>
                                          </p:val>
                                        </p:tav>
                                        <p:tav tm="100000">
                                          <p:val>
                                            <p:strVal val="#ppt_x"/>
                                          </p:val>
                                        </p:tav>
                                      </p:tavLst>
                                    </p:anim>
                                    <p:anim calcmode="lin" valueType="num">
                                      <p:cBhvr additive="base">
                                        <p:cTn id="20" dur="75" fill="hold"/>
                                        <p:tgtEl>
                                          <p:spTgt spid="82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8202"/>
                                        </p:tgtEl>
                                        <p:attrNameLst>
                                          <p:attrName>style.visibility</p:attrName>
                                        </p:attrNameLst>
                                      </p:cBhvr>
                                      <p:to>
                                        <p:strVal val="visible"/>
                                      </p:to>
                                    </p:set>
                                    <p:anim calcmode="lin" valueType="num">
                                      <p:cBhvr additive="base">
                                        <p:cTn id="25" dur="75" fill="hold"/>
                                        <p:tgtEl>
                                          <p:spTgt spid="8202"/>
                                        </p:tgtEl>
                                        <p:attrNameLst>
                                          <p:attrName>ppt_x</p:attrName>
                                        </p:attrNameLst>
                                      </p:cBhvr>
                                      <p:tavLst>
                                        <p:tav tm="0">
                                          <p:val>
                                            <p:strVal val="0-#ppt_w/2"/>
                                          </p:val>
                                        </p:tav>
                                        <p:tav tm="100000">
                                          <p:val>
                                            <p:strVal val="#ppt_x"/>
                                          </p:val>
                                        </p:tav>
                                      </p:tavLst>
                                    </p:anim>
                                    <p:anim calcmode="lin" valueType="num">
                                      <p:cBhvr additive="base">
                                        <p:cTn id="26" dur="75" fill="hold"/>
                                        <p:tgtEl>
                                          <p:spTgt spid="8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200" grpId="0" autoUpdateAnimBg="0"/>
      <p:bldP spid="8201" grpId="0" autoUpdateAnimBg="0"/>
      <p:bldP spid="820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600200" y="304800"/>
            <a:ext cx="7543800" cy="1143000"/>
          </a:xfrm>
        </p:spPr>
        <p:txBody>
          <a:bodyPr/>
          <a:lstStyle/>
          <a:p>
            <a:pPr algn="ctr"/>
            <a:r>
              <a:rPr lang="es-ES" sz="3600"/>
              <a:t>RECICLADO Y REUTILIZACIÓN</a:t>
            </a:r>
          </a:p>
        </p:txBody>
      </p:sp>
      <p:sp>
        <p:nvSpPr>
          <p:cNvPr id="9219" name="Rectangle 3" descr="Rectangle: Click to edit Master text styles&#10;Second level&#10;Third level&#10;Fourth level&#10;Fifth level"/>
          <p:cNvSpPr>
            <a:spLocks noGrp="1" noChangeArrowheads="1"/>
          </p:cNvSpPr>
          <p:nvPr>
            <p:ph type="body" idx="4294967295"/>
          </p:nvPr>
        </p:nvSpPr>
        <p:spPr>
          <a:xfrm>
            <a:off x="0" y="1676400"/>
            <a:ext cx="2667000" cy="533400"/>
          </a:xfrm>
        </p:spPr>
        <p:txBody>
          <a:bodyPr/>
          <a:lstStyle/>
          <a:p>
            <a:r>
              <a:rPr lang="es-ES" sz="2400"/>
              <a:t>RECICLAR</a:t>
            </a:r>
            <a:r>
              <a:rPr lang="es-ES" sz="2800"/>
              <a:t> es</a:t>
            </a:r>
          </a:p>
        </p:txBody>
      </p:sp>
      <p:sp>
        <p:nvSpPr>
          <p:cNvPr id="9223" name="Text Box 7"/>
          <p:cNvSpPr txBox="1">
            <a:spLocks noChangeArrowheads="1"/>
          </p:cNvSpPr>
          <p:nvPr/>
        </p:nvSpPr>
        <p:spPr bwMode="auto">
          <a:xfrm>
            <a:off x="1219200" y="2133600"/>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recuperar lo que se tira, para después de darle el tratamiento adecuado, poder volver a ser utilizado.</a:t>
            </a:r>
          </a:p>
        </p:txBody>
      </p:sp>
      <p:sp>
        <p:nvSpPr>
          <p:cNvPr id="9224" name="Rectangle 8"/>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9230" name="Rectangle 14" descr="Rectangle: Click to edit Master text styles&#10;Second level&#10;Third level&#10;Fourth level&#10;Fifth level"/>
          <p:cNvSpPr>
            <a:spLocks noChangeArrowheads="1"/>
          </p:cNvSpPr>
          <p:nvPr/>
        </p:nvSpPr>
        <p:spPr bwMode="auto">
          <a:xfrm>
            <a:off x="922966" y="2872740"/>
            <a:ext cx="351777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10000"/>
              <a:buFont typeface="Wingdings" pitchFamily="2" charset="2"/>
              <a:buBlip>
                <a:blip r:embed="rId2"/>
              </a:buBlip>
            </a:pPr>
            <a:r>
              <a:rPr lang="es-ES" sz="2400" dirty="0"/>
              <a:t>REUTILIZAR</a:t>
            </a:r>
            <a:r>
              <a:rPr lang="es-ES" sz="2800" dirty="0"/>
              <a:t> </a:t>
            </a:r>
            <a:r>
              <a:rPr lang="es-ES" sz="2800" dirty="0" smtClean="0"/>
              <a:t>es</a:t>
            </a:r>
            <a:endParaRPr lang="es-ES" sz="2800" dirty="0"/>
          </a:p>
        </p:txBody>
      </p:sp>
      <p:sp>
        <p:nvSpPr>
          <p:cNvPr id="9231" name="Text Box 15"/>
          <p:cNvSpPr txBox="1">
            <a:spLocks noChangeArrowheads="1"/>
          </p:cNvSpPr>
          <p:nvPr/>
        </p:nvSpPr>
        <p:spPr bwMode="auto">
          <a:xfrm>
            <a:off x="1299754" y="3467871"/>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smtClean="0"/>
              <a:t>no tirar </a:t>
            </a:r>
            <a:r>
              <a:rPr lang="es-ES" dirty="0"/>
              <a:t>lo que ya hemos usado y volverlo a utilizar  .</a:t>
            </a:r>
          </a:p>
        </p:txBody>
      </p:sp>
      <p:sp>
        <p:nvSpPr>
          <p:cNvPr id="9237" name="Rectangle 21"/>
          <p:cNvSpPr>
            <a:spLocks noChangeArrowheads="1"/>
          </p:cNvSpPr>
          <p:nvPr/>
        </p:nvSpPr>
        <p:spPr bwMode="auto">
          <a:xfrm>
            <a:off x="2514600" y="4008437"/>
            <a:ext cx="3962400" cy="2133600"/>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9233" name="Text Box 17"/>
          <p:cNvSpPr txBox="1">
            <a:spLocks noChangeArrowheads="1"/>
          </p:cNvSpPr>
          <p:nvPr/>
        </p:nvSpPr>
        <p:spPr bwMode="auto">
          <a:xfrm>
            <a:off x="3581400" y="5791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dirty="0"/>
              <a:t>ENERGÍA</a:t>
            </a:r>
          </a:p>
        </p:txBody>
      </p:sp>
      <p:sp>
        <p:nvSpPr>
          <p:cNvPr id="9234" name="Text Box 18"/>
          <p:cNvSpPr txBox="1">
            <a:spLocks noChangeArrowheads="1"/>
          </p:cNvSpPr>
          <p:nvPr/>
        </p:nvSpPr>
        <p:spPr bwMode="auto">
          <a:xfrm>
            <a:off x="3657600" y="5334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Y </a:t>
            </a:r>
          </a:p>
        </p:txBody>
      </p:sp>
      <p:sp>
        <p:nvSpPr>
          <p:cNvPr id="9235" name="Text Box 19"/>
          <p:cNvSpPr txBox="1">
            <a:spLocks noChangeArrowheads="1"/>
          </p:cNvSpPr>
          <p:nvPr/>
        </p:nvSpPr>
        <p:spPr bwMode="auto">
          <a:xfrm>
            <a:off x="3581400" y="48768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t>MATERIAS PRIMAS</a:t>
            </a:r>
            <a:r>
              <a:rPr lang="es-ES"/>
              <a:t> </a:t>
            </a:r>
          </a:p>
        </p:txBody>
      </p:sp>
      <p:sp>
        <p:nvSpPr>
          <p:cNvPr id="9236" name="Text Box 20"/>
          <p:cNvSpPr txBox="1">
            <a:spLocks noChangeArrowheads="1"/>
          </p:cNvSpPr>
          <p:nvPr/>
        </p:nvSpPr>
        <p:spPr bwMode="auto">
          <a:xfrm>
            <a:off x="2971800" y="44196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EL RECICLAJE AHORRA </a:t>
            </a:r>
          </a:p>
        </p:txBody>
      </p:sp>
    </p:spTree>
    <p:extLst>
      <p:ext uri="{BB962C8B-B14F-4D97-AF65-F5344CB8AC3E}">
        <p14:creationId xmlns:p14="http://schemas.microsoft.com/office/powerpoint/2010/main" val="3991240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additive="base">
                                        <p:cTn id="12" dur="500" fill="hold"/>
                                        <p:tgtEl>
                                          <p:spTgt spid="9223"/>
                                        </p:tgtEl>
                                        <p:attrNameLst>
                                          <p:attrName>ppt_x</p:attrName>
                                        </p:attrNameLst>
                                      </p:cBhvr>
                                      <p:tavLst>
                                        <p:tav tm="0">
                                          <p:val>
                                            <p:strVal val="#ppt_x"/>
                                          </p:val>
                                        </p:tav>
                                        <p:tav tm="100000">
                                          <p:val>
                                            <p:strVal val="#ppt_x"/>
                                          </p:val>
                                        </p:tav>
                                      </p:tavLst>
                                    </p:anim>
                                    <p:anim calcmode="lin" valueType="num">
                                      <p:cBhvr additive="base">
                                        <p:cTn id="13"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230"/>
                                        </p:tgtEl>
                                        <p:attrNameLst>
                                          <p:attrName>style.visibility</p:attrName>
                                        </p:attrNameLst>
                                      </p:cBhvr>
                                      <p:to>
                                        <p:strVal val="visible"/>
                                      </p:to>
                                    </p:set>
                                    <p:animEffect transition="in" filter="strips(downLeft)">
                                      <p:cBhvr>
                                        <p:cTn id="18" dur="500"/>
                                        <p:tgtEl>
                                          <p:spTgt spid="92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31"/>
                                        </p:tgtEl>
                                        <p:attrNameLst>
                                          <p:attrName>style.visibility</p:attrName>
                                        </p:attrNameLst>
                                      </p:cBhvr>
                                      <p:to>
                                        <p:strVal val="visible"/>
                                      </p:to>
                                    </p:set>
                                    <p:anim calcmode="lin" valueType="num">
                                      <p:cBhvr additive="base">
                                        <p:cTn id="23" dur="500" fill="hold"/>
                                        <p:tgtEl>
                                          <p:spTgt spid="9231"/>
                                        </p:tgtEl>
                                        <p:attrNameLst>
                                          <p:attrName>ppt_x</p:attrName>
                                        </p:attrNameLst>
                                      </p:cBhvr>
                                      <p:tavLst>
                                        <p:tav tm="0">
                                          <p:val>
                                            <p:strVal val="#ppt_x"/>
                                          </p:val>
                                        </p:tav>
                                        <p:tav tm="100000">
                                          <p:val>
                                            <p:strVal val="#ppt_x"/>
                                          </p:val>
                                        </p:tav>
                                      </p:tavLst>
                                    </p:anim>
                                    <p:anim calcmode="lin" valueType="num">
                                      <p:cBhvr additive="base">
                                        <p:cTn id="24" dur="500" fill="hold"/>
                                        <p:tgtEl>
                                          <p:spTgt spid="923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9237"/>
                                        </p:tgtEl>
                                        <p:attrNameLst>
                                          <p:attrName>style.visibility</p:attrName>
                                        </p:attrNameLst>
                                      </p:cBhvr>
                                      <p:to>
                                        <p:strVal val="visible"/>
                                      </p:to>
                                    </p:set>
                                    <p:animEffect transition="in" filter="barn(inHorizontal)">
                                      <p:cBhvr>
                                        <p:cTn id="29" dur="500"/>
                                        <p:tgtEl>
                                          <p:spTgt spid="92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236"/>
                                        </p:tgtEl>
                                        <p:attrNameLst>
                                          <p:attrName>style.visibility</p:attrName>
                                        </p:attrNameLst>
                                      </p:cBhvr>
                                      <p:to>
                                        <p:strVal val="visible"/>
                                      </p:to>
                                    </p:set>
                                    <p:anim calcmode="lin" valueType="num">
                                      <p:cBhvr additive="base">
                                        <p:cTn id="34" dur="500" fill="hold"/>
                                        <p:tgtEl>
                                          <p:spTgt spid="9236"/>
                                        </p:tgtEl>
                                        <p:attrNameLst>
                                          <p:attrName>ppt_x</p:attrName>
                                        </p:attrNameLst>
                                      </p:cBhvr>
                                      <p:tavLst>
                                        <p:tav tm="0">
                                          <p:val>
                                            <p:strVal val="0-#ppt_w/2"/>
                                          </p:val>
                                        </p:tav>
                                        <p:tav tm="100000">
                                          <p:val>
                                            <p:strVal val="#ppt_x"/>
                                          </p:val>
                                        </p:tav>
                                      </p:tavLst>
                                    </p:anim>
                                    <p:anim calcmode="lin" valueType="num">
                                      <p:cBhvr additive="base">
                                        <p:cTn id="35" dur="500" fill="hold"/>
                                        <p:tgtEl>
                                          <p:spTgt spid="923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9235"/>
                                        </p:tgtEl>
                                        <p:attrNameLst>
                                          <p:attrName>style.visibility</p:attrName>
                                        </p:attrNameLst>
                                      </p:cBhvr>
                                      <p:to>
                                        <p:strVal val="visible"/>
                                      </p:to>
                                    </p:set>
                                    <p:anim calcmode="lin" valueType="num">
                                      <p:cBhvr additive="base">
                                        <p:cTn id="40" dur="500" fill="hold"/>
                                        <p:tgtEl>
                                          <p:spTgt spid="9235"/>
                                        </p:tgtEl>
                                        <p:attrNameLst>
                                          <p:attrName>ppt_x</p:attrName>
                                        </p:attrNameLst>
                                      </p:cBhvr>
                                      <p:tavLst>
                                        <p:tav tm="0">
                                          <p:val>
                                            <p:strVal val="1+#ppt_w/2"/>
                                          </p:val>
                                        </p:tav>
                                        <p:tav tm="100000">
                                          <p:val>
                                            <p:strVal val="#ppt_x"/>
                                          </p:val>
                                        </p:tav>
                                      </p:tavLst>
                                    </p:anim>
                                    <p:anim calcmode="lin" valueType="num">
                                      <p:cBhvr additive="base">
                                        <p:cTn id="41" dur="500" fill="hold"/>
                                        <p:tgtEl>
                                          <p:spTgt spid="9235"/>
                                        </p:tgtEl>
                                        <p:attrNameLst>
                                          <p:attrName>ppt_y</p:attrName>
                                        </p:attrNameLst>
                                      </p:cBhvr>
                                      <p:tavLst>
                                        <p:tav tm="0">
                                          <p:val>
                                            <p:strVal val="0-#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3" fill="hold" grpId="0" nodeType="clickEffect">
                                  <p:stCondLst>
                                    <p:cond delay="0"/>
                                  </p:stCondLst>
                                  <p:childTnLst>
                                    <p:set>
                                      <p:cBhvr>
                                        <p:cTn id="45" dur="1" fill="hold">
                                          <p:stCondLst>
                                            <p:cond delay="0"/>
                                          </p:stCondLst>
                                        </p:cTn>
                                        <p:tgtEl>
                                          <p:spTgt spid="9234"/>
                                        </p:tgtEl>
                                        <p:attrNameLst>
                                          <p:attrName>style.visibility</p:attrName>
                                        </p:attrNameLst>
                                      </p:cBhvr>
                                      <p:to>
                                        <p:strVal val="visible"/>
                                      </p:to>
                                    </p:set>
                                    <p:anim calcmode="lin" valueType="num">
                                      <p:cBhvr additive="base">
                                        <p:cTn id="46" dur="500" fill="hold"/>
                                        <p:tgtEl>
                                          <p:spTgt spid="9234"/>
                                        </p:tgtEl>
                                        <p:attrNameLst>
                                          <p:attrName>ppt_x</p:attrName>
                                        </p:attrNameLst>
                                      </p:cBhvr>
                                      <p:tavLst>
                                        <p:tav tm="0">
                                          <p:val>
                                            <p:strVal val="1+#ppt_w/2"/>
                                          </p:val>
                                        </p:tav>
                                        <p:tav tm="100000">
                                          <p:val>
                                            <p:strVal val="#ppt_x"/>
                                          </p:val>
                                        </p:tav>
                                      </p:tavLst>
                                    </p:anim>
                                    <p:anim calcmode="lin" valueType="num">
                                      <p:cBhvr additive="base">
                                        <p:cTn id="47" dur="500" fill="hold"/>
                                        <p:tgtEl>
                                          <p:spTgt spid="9234"/>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3" fill="hold" grpId="0" nodeType="clickEffect">
                                  <p:stCondLst>
                                    <p:cond delay="0"/>
                                  </p:stCondLst>
                                  <p:childTnLst>
                                    <p:set>
                                      <p:cBhvr>
                                        <p:cTn id="51" dur="1" fill="hold">
                                          <p:stCondLst>
                                            <p:cond delay="0"/>
                                          </p:stCondLst>
                                        </p:cTn>
                                        <p:tgtEl>
                                          <p:spTgt spid="9233"/>
                                        </p:tgtEl>
                                        <p:attrNameLst>
                                          <p:attrName>style.visibility</p:attrName>
                                        </p:attrNameLst>
                                      </p:cBhvr>
                                      <p:to>
                                        <p:strVal val="visible"/>
                                      </p:to>
                                    </p:set>
                                    <p:anim calcmode="lin" valueType="num">
                                      <p:cBhvr additive="base">
                                        <p:cTn id="52" dur="500" fill="hold"/>
                                        <p:tgtEl>
                                          <p:spTgt spid="9233"/>
                                        </p:tgtEl>
                                        <p:attrNameLst>
                                          <p:attrName>ppt_x</p:attrName>
                                        </p:attrNameLst>
                                      </p:cBhvr>
                                      <p:tavLst>
                                        <p:tav tm="0">
                                          <p:val>
                                            <p:strVal val="1+#ppt_w/2"/>
                                          </p:val>
                                        </p:tav>
                                        <p:tav tm="100000">
                                          <p:val>
                                            <p:strVal val="#ppt_x"/>
                                          </p:val>
                                        </p:tav>
                                      </p:tavLst>
                                    </p:anim>
                                    <p:anim calcmode="lin" valueType="num">
                                      <p:cBhvr additive="base">
                                        <p:cTn id="53" dur="500" fill="hold"/>
                                        <p:tgtEl>
                                          <p:spTgt spid="92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3" grpId="0" autoUpdateAnimBg="0"/>
      <p:bldP spid="9230" grpId="0" autoUpdateAnimBg="0"/>
      <p:bldP spid="9231" grpId="0" autoUpdateAnimBg="0"/>
      <p:bldP spid="9237" grpId="0" animBg="1"/>
      <p:bldP spid="9233" grpId="0" autoUpdateAnimBg="0"/>
      <p:bldP spid="9234" grpId="0" autoUpdateAnimBg="0"/>
      <p:bldP spid="9235" grpId="0" autoUpdateAnimBg="0"/>
      <p:bldP spid="92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600200" y="304800"/>
            <a:ext cx="7543800" cy="1143000"/>
          </a:xfrm>
        </p:spPr>
        <p:txBody>
          <a:bodyPr/>
          <a:lstStyle/>
          <a:p>
            <a:pPr algn="ctr"/>
            <a:r>
              <a:rPr lang="es-ES" sz="3600"/>
              <a:t>EJEMPLOS: RECICLAJE DEL VIDRIO</a:t>
            </a:r>
          </a:p>
        </p:txBody>
      </p:sp>
      <p:sp>
        <p:nvSpPr>
          <p:cNvPr id="10245" name="Rectangle 5"/>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478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00200" y="304800"/>
            <a:ext cx="7543800" cy="1143000"/>
          </a:xfrm>
        </p:spPr>
        <p:txBody>
          <a:bodyPr/>
          <a:lstStyle/>
          <a:p>
            <a:pPr algn="ctr"/>
            <a:r>
              <a:rPr lang="es-ES" sz="3600"/>
              <a:t>EJEMPLOS: RECICLAJE DEL PAPEL</a:t>
            </a:r>
          </a:p>
        </p:txBody>
      </p:sp>
      <p:sp>
        <p:nvSpPr>
          <p:cNvPr id="11267"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05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304800"/>
            <a:ext cx="8686800" cy="1143000"/>
          </a:xfrm>
        </p:spPr>
        <p:txBody>
          <a:bodyPr/>
          <a:lstStyle/>
          <a:p>
            <a:pPr algn="ctr"/>
            <a:r>
              <a:rPr lang="es-ES" sz="3600"/>
              <a:t>EJEMPLOS: RECICLAJE DE TETRABRICKS</a:t>
            </a:r>
          </a:p>
        </p:txBody>
      </p:sp>
      <p:sp>
        <p:nvSpPr>
          <p:cNvPr id="12291"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2294" name="Rectangle 6"/>
          <p:cNvSpPr>
            <a:spLocks noChangeArrowheads="1"/>
          </p:cNvSpPr>
          <p:nvPr/>
        </p:nvSpPr>
        <p:spPr bwMode="auto">
          <a:xfrm>
            <a:off x="2433638" y="2066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pic>
        <p:nvPicPr>
          <p:cNvPr id="12293" name="Picture 5"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086600" cy="451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697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2339975" y="1411288"/>
            <a:ext cx="4821238" cy="1482725"/>
          </a:xfrm>
          <a:prstGeom prst="rect">
            <a:avLst/>
          </a:prstGeom>
        </p:spPr>
        <p:txBody>
          <a:bodyPr wrap="none" fromWordArt="1">
            <a:prstTxWarp prst="textTriangleInverted">
              <a:avLst>
                <a:gd name="adj" fmla="val 70060"/>
              </a:avLst>
            </a:prstTxWarp>
            <a:scene3d>
              <a:camera prst="legacyObliqueTopRight"/>
              <a:lightRig rig="legacyHarsh3" dir="b"/>
            </a:scene3d>
            <a:sp3d extrusionH="227000" prstMaterial="legacyMatte">
              <a:extrusionClr>
                <a:srgbClr val="CC00FF"/>
              </a:extrusionClr>
            </a:sp3d>
          </a:bodyPr>
          <a:lstStyle/>
          <a:p>
            <a:pPr algn="ctr"/>
            <a:r>
              <a:rPr lang="es-CO" sz="3600" b="1" kern="10">
                <a:ln w="9525">
                  <a:round/>
                  <a:headEnd/>
                  <a:tailEnd/>
                </a:ln>
                <a:gradFill rotWithShape="1">
                  <a:gsLst>
                    <a:gs pos="0">
                      <a:srgbClr val="03D4A8"/>
                    </a:gs>
                    <a:gs pos="25000">
                      <a:srgbClr val="21D6E0"/>
                    </a:gs>
                    <a:gs pos="75000">
                      <a:srgbClr val="0087E6"/>
                    </a:gs>
                    <a:gs pos="100000">
                      <a:srgbClr val="005CBF"/>
                    </a:gs>
                  </a:gsLst>
                  <a:lin ang="5400000" scaled="1"/>
                </a:gradFill>
                <a:latin typeface="Courier New"/>
                <a:cs typeface="Courier New"/>
              </a:rPr>
              <a:t>LA TECNOLOGIA</a:t>
            </a:r>
          </a:p>
        </p:txBody>
      </p:sp>
      <p:sp>
        <p:nvSpPr>
          <p:cNvPr id="2053" name="WordArt 5"/>
          <p:cNvSpPr>
            <a:spLocks noChangeArrowheads="1" noChangeShapeType="1" noTextEdit="1"/>
          </p:cNvSpPr>
          <p:nvPr/>
        </p:nvSpPr>
        <p:spPr bwMode="auto">
          <a:xfrm>
            <a:off x="1692275" y="2955925"/>
            <a:ext cx="6121400" cy="1409700"/>
          </a:xfrm>
          <a:prstGeom prst="rect">
            <a:avLst/>
          </a:prstGeom>
        </p:spPr>
        <p:txBody>
          <a:bodyPr wrap="none" fromWordArt="1">
            <a:prstTxWarp prst="textTriangleInverted">
              <a:avLst>
                <a:gd name="adj" fmla="val 71102"/>
              </a:avLst>
            </a:prstTxWarp>
            <a:scene3d>
              <a:camera prst="legacyObliqueTopRight"/>
              <a:lightRig rig="legacyHarsh3" dir="b"/>
            </a:scene3d>
            <a:sp3d extrusionH="227000" prstMaterial="legacyMatte">
              <a:extrusionClr>
                <a:srgbClr val="CC00FF"/>
              </a:extrusionClr>
            </a:sp3d>
          </a:bodyPr>
          <a:lstStyle/>
          <a:p>
            <a:pPr algn="ctr"/>
            <a:r>
              <a:rPr lang="es-CO" sz="3600" b="1" kern="10">
                <a:ln w="9525">
                  <a:round/>
                  <a:headEnd/>
                  <a:tailEnd/>
                </a:ln>
                <a:gradFill rotWithShape="1">
                  <a:gsLst>
                    <a:gs pos="0">
                      <a:srgbClr val="03D4A8"/>
                    </a:gs>
                    <a:gs pos="25000">
                      <a:srgbClr val="21D6E0"/>
                    </a:gs>
                    <a:gs pos="75000">
                      <a:srgbClr val="0087E6"/>
                    </a:gs>
                    <a:gs pos="100000">
                      <a:srgbClr val="005CBF"/>
                    </a:gs>
                  </a:gsLst>
                  <a:lin ang="5400000" scaled="1"/>
                </a:gradFill>
                <a:latin typeface="Courier New"/>
                <a:cs typeface="Courier New"/>
              </a:rPr>
              <a:t>Y SU DESARROLLO</a:t>
            </a:r>
          </a:p>
        </p:txBody>
      </p:sp>
      <p:pic>
        <p:nvPicPr>
          <p:cNvPr id="2056" name="Picture 8" descr="firepit.gif (8749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4510088"/>
            <a:ext cx="19446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averníco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836613"/>
            <a:ext cx="1428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Caverníco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08050"/>
            <a:ext cx="1428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ssolve">
                                      <p:cBhvr>
                                        <p:cTn id="12" dur="5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2059"/>
                                        </p:tgtEl>
                                        <p:attrNameLst>
                                          <p:attrName>style.visibility</p:attrName>
                                        </p:attrNameLst>
                                      </p:cBhvr>
                                      <p:to>
                                        <p:strVal val="visible"/>
                                      </p:to>
                                    </p:set>
                                    <p:anim calcmode="lin" valueType="num">
                                      <p:cBhvr>
                                        <p:cTn id="17" dur="1000" fill="hold"/>
                                        <p:tgtEl>
                                          <p:spTgt spid="2059"/>
                                        </p:tgtEl>
                                        <p:attrNameLst>
                                          <p:attrName>ppt_w</p:attrName>
                                        </p:attrNameLst>
                                      </p:cBhvr>
                                      <p:tavLst>
                                        <p:tav tm="0">
                                          <p:val>
                                            <p:strVal val="#ppt_w*0.70"/>
                                          </p:val>
                                        </p:tav>
                                        <p:tav tm="100000">
                                          <p:val>
                                            <p:strVal val="#ppt_w"/>
                                          </p:val>
                                        </p:tav>
                                      </p:tavLst>
                                    </p:anim>
                                    <p:anim calcmode="lin" valueType="num">
                                      <p:cBhvr>
                                        <p:cTn id="18" dur="1000" fill="hold"/>
                                        <p:tgtEl>
                                          <p:spTgt spid="2059"/>
                                        </p:tgtEl>
                                        <p:attrNameLst>
                                          <p:attrName>ppt_h</p:attrName>
                                        </p:attrNameLst>
                                      </p:cBhvr>
                                      <p:tavLst>
                                        <p:tav tm="0">
                                          <p:val>
                                            <p:strVal val="#ppt_h"/>
                                          </p:val>
                                        </p:tav>
                                        <p:tav tm="100000">
                                          <p:val>
                                            <p:strVal val="#ppt_h"/>
                                          </p:val>
                                        </p:tav>
                                      </p:tavLst>
                                    </p:anim>
                                    <p:animEffect transition="in" filter="fade">
                                      <p:cBhvr>
                                        <p:cTn id="19" dur="1000"/>
                                        <p:tgtEl>
                                          <p:spTgt spid="20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2058"/>
                                        </p:tgtEl>
                                        <p:attrNameLst>
                                          <p:attrName>style.visibility</p:attrName>
                                        </p:attrNameLst>
                                      </p:cBhvr>
                                      <p:to>
                                        <p:strVal val="visible"/>
                                      </p:to>
                                    </p:set>
                                    <p:anim calcmode="lin" valueType="num">
                                      <p:cBhvr>
                                        <p:cTn id="24" dur="1000" fill="hold"/>
                                        <p:tgtEl>
                                          <p:spTgt spid="2058"/>
                                        </p:tgtEl>
                                        <p:attrNameLst>
                                          <p:attrName>ppt_w</p:attrName>
                                        </p:attrNameLst>
                                      </p:cBhvr>
                                      <p:tavLst>
                                        <p:tav tm="0">
                                          <p:val>
                                            <p:strVal val="#ppt_w*0.70"/>
                                          </p:val>
                                        </p:tav>
                                        <p:tav tm="100000">
                                          <p:val>
                                            <p:strVal val="#ppt_w"/>
                                          </p:val>
                                        </p:tav>
                                      </p:tavLst>
                                    </p:anim>
                                    <p:anim calcmode="lin" valueType="num">
                                      <p:cBhvr>
                                        <p:cTn id="25" dur="1000" fill="hold"/>
                                        <p:tgtEl>
                                          <p:spTgt spid="2058"/>
                                        </p:tgtEl>
                                        <p:attrNameLst>
                                          <p:attrName>ppt_h</p:attrName>
                                        </p:attrNameLst>
                                      </p:cBhvr>
                                      <p:tavLst>
                                        <p:tav tm="0">
                                          <p:val>
                                            <p:strVal val="#ppt_h"/>
                                          </p:val>
                                        </p:tav>
                                        <p:tav tm="100000">
                                          <p:val>
                                            <p:strVal val="#ppt_h"/>
                                          </p:val>
                                        </p:tav>
                                      </p:tavLst>
                                    </p:anim>
                                    <p:animEffect transition="in" filter="fade">
                                      <p:cBhvr>
                                        <p:cTn id="26" dur="1000"/>
                                        <p:tgtEl>
                                          <p:spTgt spid="20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p:cTn id="31" dur="1000" fill="hold"/>
                                        <p:tgtEl>
                                          <p:spTgt spid="2056"/>
                                        </p:tgtEl>
                                        <p:attrNameLst>
                                          <p:attrName>ppt_w</p:attrName>
                                        </p:attrNameLst>
                                      </p:cBhvr>
                                      <p:tavLst>
                                        <p:tav tm="0">
                                          <p:val>
                                            <p:strVal val="#ppt_w*0.70"/>
                                          </p:val>
                                        </p:tav>
                                        <p:tav tm="100000">
                                          <p:val>
                                            <p:strVal val="#ppt_w"/>
                                          </p:val>
                                        </p:tav>
                                      </p:tavLst>
                                    </p:anim>
                                    <p:anim calcmode="lin" valueType="num">
                                      <p:cBhvr>
                                        <p:cTn id="32" dur="1000" fill="hold"/>
                                        <p:tgtEl>
                                          <p:spTgt spid="2056"/>
                                        </p:tgtEl>
                                        <p:attrNameLst>
                                          <p:attrName>ppt_h</p:attrName>
                                        </p:attrNameLst>
                                      </p:cBhvr>
                                      <p:tavLst>
                                        <p:tav tm="0">
                                          <p:val>
                                            <p:strVal val="#ppt_h"/>
                                          </p:val>
                                        </p:tav>
                                        <p:tav tm="100000">
                                          <p:val>
                                            <p:strVal val="#ppt_h"/>
                                          </p:val>
                                        </p:tav>
                                      </p:tavLst>
                                    </p:anim>
                                    <p:animEffect transition="in" filter="fade">
                                      <p:cBhvr>
                                        <p:cTn id="3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304800"/>
            <a:ext cx="8686800" cy="1143000"/>
          </a:xfrm>
        </p:spPr>
        <p:txBody>
          <a:bodyPr/>
          <a:lstStyle/>
          <a:p>
            <a:pPr algn="ctr"/>
            <a:r>
              <a:rPr lang="es-ES" sz="3600"/>
              <a:t>EJEMPLOS de REUTILIZACIÓN</a:t>
            </a:r>
          </a:p>
        </p:txBody>
      </p:sp>
      <p:sp>
        <p:nvSpPr>
          <p:cNvPr id="13316" name="Rectangle 4" descr="Rectangle: Click to edit Master text styles&#10;Second level&#10;Third level&#10;Fourth level&#10;Fifth level"/>
          <p:cNvSpPr>
            <a:spLocks noGrp="1" noChangeArrowheads="1"/>
          </p:cNvSpPr>
          <p:nvPr>
            <p:ph type="body" idx="4294967295"/>
          </p:nvPr>
        </p:nvSpPr>
        <p:spPr>
          <a:xfrm>
            <a:off x="0" y="1676400"/>
            <a:ext cx="7543800" cy="609600"/>
          </a:xfrm>
          <a:noFill/>
          <a:ln/>
        </p:spPr>
        <p:txBody>
          <a:bodyPr/>
          <a:lstStyle/>
          <a:p>
            <a:r>
              <a:rPr lang="es-ES" sz="2800"/>
              <a:t>Las bolsas del supermercado.</a:t>
            </a:r>
          </a:p>
        </p:txBody>
      </p:sp>
      <p:sp>
        <p:nvSpPr>
          <p:cNvPr id="13315"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3318" name="Rectangle 6" descr="Rectangle: Click to edit Master text styles&#10;Second level&#10;Third level&#10;Fourth level&#10;Fifth level"/>
          <p:cNvSpPr>
            <a:spLocks noChangeArrowheads="1"/>
          </p:cNvSpPr>
          <p:nvPr/>
        </p:nvSpPr>
        <p:spPr bwMode="auto">
          <a:xfrm>
            <a:off x="533400" y="3454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10000"/>
              <a:buFont typeface="Wingdings" pitchFamily="2" charset="2"/>
              <a:buBlip>
                <a:blip r:embed="rId2"/>
              </a:buBlip>
            </a:pPr>
            <a:r>
              <a:rPr lang="es-ES" sz="2800"/>
              <a:t>Los envases de vidrio.</a:t>
            </a:r>
          </a:p>
        </p:txBody>
      </p:sp>
      <p:sp>
        <p:nvSpPr>
          <p:cNvPr id="13319" name="Rectangle 7" descr="Rectangle: Click to edit Master text styles&#10;Second level&#10;Third level&#10;Fourth level&#10;Fifth level"/>
          <p:cNvSpPr>
            <a:spLocks noChangeArrowheads="1"/>
          </p:cNvSpPr>
          <p:nvPr/>
        </p:nvSpPr>
        <p:spPr bwMode="auto">
          <a:xfrm>
            <a:off x="533400" y="25654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10000"/>
              <a:buFont typeface="Wingdings" pitchFamily="2" charset="2"/>
              <a:buBlip>
                <a:blip r:embed="rId2"/>
              </a:buBlip>
            </a:pPr>
            <a:r>
              <a:rPr lang="es-ES" sz="2800"/>
              <a:t>El papel escrito por una cara.</a:t>
            </a:r>
          </a:p>
        </p:txBody>
      </p:sp>
    </p:spTree>
    <p:extLst>
      <p:ext uri="{BB962C8B-B14F-4D97-AF65-F5344CB8AC3E}">
        <p14:creationId xmlns:p14="http://schemas.microsoft.com/office/powerpoint/2010/main" val="910436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600200" y="533400"/>
            <a:ext cx="7543800" cy="685800"/>
          </a:xfrm>
        </p:spPr>
        <p:txBody>
          <a:bodyPr/>
          <a:lstStyle/>
          <a:p>
            <a:r>
              <a:rPr lang="es-ES" sz="3200"/>
              <a:t>TIPOS DE MATERIALES TECNOLÓGICOS</a:t>
            </a:r>
          </a:p>
        </p:txBody>
      </p:sp>
      <p:sp>
        <p:nvSpPr>
          <p:cNvPr id="23557" name="Rectangle 5" descr="Rectangle: Click to edit Master text styles&#10;Second level&#10;Third level&#10;Fourth level&#10;Fifth level"/>
          <p:cNvSpPr>
            <a:spLocks noChangeArrowheads="1"/>
          </p:cNvSpPr>
          <p:nvPr/>
        </p:nvSpPr>
        <p:spPr bwMode="auto">
          <a:xfrm>
            <a:off x="838200" y="16764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cs typeface="Times New Roman" pitchFamily="18" charset="0"/>
              </a:rPr>
              <a:t>Entre los materiales más utilizados para elaborar productos, destacan:</a:t>
            </a:r>
            <a:r>
              <a:rPr lang="es-ES" sz="2400"/>
              <a:t> </a:t>
            </a:r>
          </a:p>
        </p:txBody>
      </p:sp>
      <p:sp>
        <p:nvSpPr>
          <p:cNvPr id="23562" name="Text Box 10"/>
          <p:cNvSpPr txBox="1">
            <a:spLocks noChangeArrowheads="1"/>
          </p:cNvSpPr>
          <p:nvPr/>
        </p:nvSpPr>
        <p:spPr bwMode="auto">
          <a:xfrm>
            <a:off x="1828800" y="57150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chemeClr val="tx2"/>
              </a:buClr>
              <a:buFont typeface="Wingdings" pitchFamily="2" charset="2"/>
              <a:buChar char="ü"/>
            </a:pPr>
            <a:r>
              <a:rPr lang="es-ES">
                <a:cs typeface="Times New Roman" pitchFamily="18" charset="0"/>
              </a:rPr>
              <a:t>los textiles</a:t>
            </a:r>
          </a:p>
        </p:txBody>
      </p:sp>
      <p:sp>
        <p:nvSpPr>
          <p:cNvPr id="23563" name="Text Box 11"/>
          <p:cNvSpPr txBox="1">
            <a:spLocks noChangeArrowheads="1"/>
          </p:cNvSpPr>
          <p:nvPr/>
        </p:nvSpPr>
        <p:spPr bwMode="auto">
          <a:xfrm>
            <a:off x="1828800" y="4433888"/>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chemeClr val="tx2"/>
              </a:buClr>
              <a:buFont typeface="Wingdings" pitchFamily="2" charset="2"/>
              <a:buChar char="ü"/>
            </a:pPr>
            <a:r>
              <a:rPr lang="es-ES">
                <a:cs typeface="Times New Roman" pitchFamily="18" charset="0"/>
              </a:rPr>
              <a:t>los pétreos.</a:t>
            </a:r>
          </a:p>
        </p:txBody>
      </p:sp>
      <p:sp>
        <p:nvSpPr>
          <p:cNvPr id="23564" name="Text Box 12"/>
          <p:cNvSpPr txBox="1">
            <a:spLocks noChangeArrowheads="1"/>
          </p:cNvSpPr>
          <p:nvPr/>
        </p:nvSpPr>
        <p:spPr bwMode="auto">
          <a:xfrm>
            <a:off x="1828800" y="379412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chemeClr val="tx2"/>
              </a:buClr>
              <a:buFont typeface="Wingdings" pitchFamily="2" charset="2"/>
              <a:buChar char="ü"/>
            </a:pPr>
            <a:r>
              <a:rPr lang="es-ES">
                <a:latin typeface="Verdana" pitchFamily="34" charset="0"/>
                <a:cs typeface="Times New Roman" pitchFamily="18" charset="0"/>
              </a:rPr>
              <a:t>los metales.</a:t>
            </a:r>
            <a:endParaRPr lang="es-ES">
              <a:cs typeface="Times New Roman" pitchFamily="18" charset="0"/>
            </a:endParaRPr>
          </a:p>
        </p:txBody>
      </p:sp>
      <p:sp>
        <p:nvSpPr>
          <p:cNvPr id="23565" name="Text Box 13"/>
          <p:cNvSpPr txBox="1">
            <a:spLocks noChangeArrowheads="1"/>
          </p:cNvSpPr>
          <p:nvPr/>
        </p:nvSpPr>
        <p:spPr bwMode="auto">
          <a:xfrm>
            <a:off x="1828800" y="315436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chemeClr val="tx2"/>
              </a:buClr>
              <a:buFont typeface="Wingdings" pitchFamily="2" charset="2"/>
              <a:buChar char="ü"/>
            </a:pPr>
            <a:r>
              <a:rPr lang="es-ES">
                <a:latin typeface="Verdana" pitchFamily="34" charset="0"/>
                <a:cs typeface="Times New Roman" pitchFamily="18" charset="0"/>
              </a:rPr>
              <a:t>los plásticos.</a:t>
            </a:r>
            <a:endParaRPr lang="es-ES">
              <a:cs typeface="Times New Roman" pitchFamily="18" charset="0"/>
            </a:endParaRPr>
          </a:p>
        </p:txBody>
      </p:sp>
      <p:sp>
        <p:nvSpPr>
          <p:cNvPr id="23566" name="Text Box 14"/>
          <p:cNvSpPr txBox="1">
            <a:spLocks noChangeArrowheads="1"/>
          </p:cNvSpPr>
          <p:nvPr/>
        </p:nvSpPr>
        <p:spPr bwMode="auto">
          <a:xfrm>
            <a:off x="1828800" y="2514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chemeClr val="tx2"/>
              </a:buClr>
              <a:buFont typeface="Wingdings" pitchFamily="2" charset="2"/>
              <a:buChar char="ü"/>
            </a:pPr>
            <a:r>
              <a:rPr lang="es-ES">
                <a:latin typeface="Verdana" pitchFamily="34" charset="0"/>
                <a:cs typeface="Times New Roman" pitchFamily="18" charset="0"/>
              </a:rPr>
              <a:t>la madera.</a:t>
            </a:r>
            <a:endParaRPr lang="es-ES">
              <a:cs typeface="Times New Roman" pitchFamily="18" charset="0"/>
            </a:endParaRPr>
          </a:p>
        </p:txBody>
      </p:sp>
      <p:sp>
        <p:nvSpPr>
          <p:cNvPr id="23567" name="Text Box 15"/>
          <p:cNvSpPr txBox="1">
            <a:spLocks noChangeArrowheads="1"/>
          </p:cNvSpPr>
          <p:nvPr/>
        </p:nvSpPr>
        <p:spPr bwMode="auto">
          <a:xfrm>
            <a:off x="1828800" y="507365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chemeClr val="tx2"/>
              </a:buClr>
              <a:buFont typeface="Wingdings" pitchFamily="2" charset="2"/>
              <a:buChar char="ü"/>
            </a:pPr>
            <a:r>
              <a:rPr lang="es-ES">
                <a:cs typeface="Times New Roman" pitchFamily="18" charset="0"/>
              </a:rPr>
              <a:t>los cerámicos.</a:t>
            </a:r>
          </a:p>
        </p:txBody>
      </p:sp>
    </p:spTree>
    <p:extLst>
      <p:ext uri="{BB962C8B-B14F-4D97-AF65-F5344CB8AC3E}">
        <p14:creationId xmlns:p14="http://schemas.microsoft.com/office/powerpoint/2010/main" val="327531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randombar(horizontal)">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6"/>
                                        </p:tgtEl>
                                        <p:attrNameLst>
                                          <p:attrName>style.visibility</p:attrName>
                                        </p:attrNameLst>
                                      </p:cBhvr>
                                      <p:to>
                                        <p:strVal val="visible"/>
                                      </p:to>
                                    </p:set>
                                    <p:animEffect transition="in" filter="checkerboard(across)">
                                      <p:cBhvr>
                                        <p:cTn id="12" dur="500"/>
                                        <p:tgtEl>
                                          <p:spTgt spid="235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checkerboard(across)">
                                      <p:cBhvr>
                                        <p:cTn id="17" dur="500"/>
                                        <p:tgtEl>
                                          <p:spTgt spid="23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checkerboard(across)">
                                      <p:cBhvr>
                                        <p:cTn id="22" dur="500"/>
                                        <p:tgtEl>
                                          <p:spTgt spid="23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3"/>
                                        </p:tgtEl>
                                        <p:attrNameLst>
                                          <p:attrName>style.visibility</p:attrName>
                                        </p:attrNameLst>
                                      </p:cBhvr>
                                      <p:to>
                                        <p:strVal val="visible"/>
                                      </p:to>
                                    </p:set>
                                    <p:animEffect transition="in" filter="checkerboard(across)">
                                      <p:cBhvr>
                                        <p:cTn id="27" dur="500"/>
                                        <p:tgtEl>
                                          <p:spTgt spid="235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7"/>
                                        </p:tgtEl>
                                        <p:attrNameLst>
                                          <p:attrName>style.visibility</p:attrName>
                                        </p:attrNameLst>
                                      </p:cBhvr>
                                      <p:to>
                                        <p:strVal val="visible"/>
                                      </p:to>
                                    </p:set>
                                    <p:animEffect transition="in" filter="checkerboard(across)">
                                      <p:cBhvr>
                                        <p:cTn id="32" dur="500"/>
                                        <p:tgtEl>
                                          <p:spTgt spid="235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62"/>
                                        </p:tgtEl>
                                        <p:attrNameLst>
                                          <p:attrName>style.visibility</p:attrName>
                                        </p:attrNameLst>
                                      </p:cBhvr>
                                      <p:to>
                                        <p:strVal val="visible"/>
                                      </p:to>
                                    </p:set>
                                    <p:animEffect transition="in" filter="checkerboard(across)">
                                      <p:cBhvr>
                                        <p:cTn id="37"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62" grpId="0" autoUpdateAnimBg="0"/>
      <p:bldP spid="23563" grpId="0" autoUpdateAnimBg="0"/>
      <p:bldP spid="23564" grpId="0" autoUpdateAnimBg="0"/>
      <p:bldP spid="23565" grpId="0" autoUpdateAnimBg="0"/>
      <p:bldP spid="23566" grpId="0" autoUpdateAnimBg="0"/>
      <p:bldP spid="235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idx="4294967295"/>
          </p:nvPr>
        </p:nvSpPr>
        <p:spPr>
          <a:xfrm>
            <a:off x="1600200" y="533400"/>
            <a:ext cx="7543800" cy="685800"/>
          </a:xfrm>
        </p:spPr>
        <p:txBody>
          <a:bodyPr/>
          <a:lstStyle/>
          <a:p>
            <a:r>
              <a:rPr lang="es-ES" sz="3200"/>
              <a:t>TIPOS DE MATERIALES TECNOLÓGICOS</a:t>
            </a:r>
          </a:p>
        </p:txBody>
      </p:sp>
      <p:sp>
        <p:nvSpPr>
          <p:cNvPr id="24579" name="Rectangle 1027" descr="Rectangle: Click to edit Master text styles&#10;Second level&#10;Third level&#10;Fourth level&#10;Fifth level"/>
          <p:cNvSpPr>
            <a:spLocks noChangeArrowheads="1"/>
          </p:cNvSpPr>
          <p:nvPr/>
        </p:nvSpPr>
        <p:spPr bwMode="auto">
          <a:xfrm>
            <a:off x="838200" y="1676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cs typeface="Times New Roman" pitchFamily="18" charset="0"/>
              </a:rPr>
              <a:t>MADERA</a:t>
            </a:r>
            <a:r>
              <a:rPr lang="es-ES" sz="2400"/>
              <a:t> </a:t>
            </a:r>
          </a:p>
        </p:txBody>
      </p:sp>
      <p:sp>
        <p:nvSpPr>
          <p:cNvPr id="24585" name="Rectangle 1033" descr="Rectangle: Click to edit Master text styles&#10;Second level&#10;Third level&#10;Fourth level&#10;Fifth level"/>
          <p:cNvSpPr>
            <a:spLocks noChangeArrowheads="1"/>
          </p:cNvSpPr>
          <p:nvPr/>
        </p:nvSpPr>
        <p:spPr bwMode="auto">
          <a:xfrm>
            <a:off x="685800" y="4191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cs typeface="Times New Roman" pitchFamily="18" charset="0"/>
              </a:rPr>
              <a:t>PLÁSTICOS</a:t>
            </a:r>
            <a:endParaRPr lang="es-ES" sz="2400"/>
          </a:p>
        </p:txBody>
      </p:sp>
      <p:sp>
        <p:nvSpPr>
          <p:cNvPr id="24588" name="Text Box 1036"/>
          <p:cNvSpPr txBox="1">
            <a:spLocks noChangeArrowheads="1"/>
          </p:cNvSpPr>
          <p:nvPr/>
        </p:nvSpPr>
        <p:spPr bwMode="auto">
          <a:xfrm>
            <a:off x="1371600" y="2057400"/>
            <a:ext cx="45720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Bef>
                <a:spcPct val="10000"/>
              </a:spcBef>
              <a:spcAft>
                <a:spcPct val="10000"/>
              </a:spcAft>
            </a:pPr>
            <a:r>
              <a:rPr lang="es-ES" sz="1600">
                <a:latin typeface="Verdana" pitchFamily="34" charset="0"/>
                <a:cs typeface="Times New Roman" pitchFamily="18" charset="0"/>
              </a:rPr>
              <a:t>Se obtiene de la parte leñosa de los árboles. </a:t>
            </a:r>
          </a:p>
          <a:p>
            <a:pPr algn="just">
              <a:lnSpc>
                <a:spcPct val="95000"/>
              </a:lnSpc>
              <a:spcBef>
                <a:spcPct val="10000"/>
              </a:spcBef>
              <a:spcAft>
                <a:spcPct val="10000"/>
              </a:spcAft>
            </a:pPr>
            <a:r>
              <a:rPr lang="es-ES" sz="1600">
                <a:latin typeface="Verdana" pitchFamily="34" charset="0"/>
                <a:cs typeface="Times New Roman" pitchFamily="18" charset="0"/>
              </a:rPr>
              <a:t>Se utiliza como combustible, para la industria papelera , para la fabricación de muebles, elementos de construcción (vigas, escaleras ... ), decorativos (esculturas, marcos de fotografías ... )... </a:t>
            </a:r>
          </a:p>
          <a:p>
            <a:pPr algn="just">
              <a:lnSpc>
                <a:spcPct val="80000"/>
              </a:lnSpc>
              <a:spcBef>
                <a:spcPct val="10000"/>
              </a:spcBef>
              <a:spcAft>
                <a:spcPct val="10000"/>
              </a:spcAft>
            </a:pPr>
            <a:endParaRPr lang="es-ES" sz="1600">
              <a:latin typeface="Verdana" pitchFamily="34" charset="0"/>
              <a:cs typeface="Times New Roman" pitchFamily="18" charset="0"/>
            </a:endParaRPr>
          </a:p>
        </p:txBody>
      </p:sp>
      <p:sp>
        <p:nvSpPr>
          <p:cNvPr id="24589" name="Text Box 1037"/>
          <p:cNvSpPr txBox="1">
            <a:spLocks noChangeArrowheads="1"/>
          </p:cNvSpPr>
          <p:nvPr/>
        </p:nvSpPr>
        <p:spPr bwMode="auto">
          <a:xfrm>
            <a:off x="1295400" y="4572000"/>
            <a:ext cx="46482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Bef>
                <a:spcPct val="10000"/>
              </a:spcBef>
              <a:spcAft>
                <a:spcPct val="10000"/>
              </a:spcAft>
            </a:pPr>
            <a:r>
              <a:rPr lang="es-ES" sz="1600">
                <a:latin typeface="Verdana" pitchFamily="34" charset="0"/>
                <a:cs typeface="Times New Roman" pitchFamily="18" charset="0"/>
              </a:rPr>
              <a:t>Se obtienen artificialmente a partir del petróleo.</a:t>
            </a:r>
          </a:p>
          <a:p>
            <a:pPr algn="just">
              <a:lnSpc>
                <a:spcPct val="95000"/>
              </a:lnSpc>
              <a:spcBef>
                <a:spcPct val="10000"/>
              </a:spcBef>
              <a:spcAft>
                <a:spcPct val="10000"/>
              </a:spcAft>
            </a:pPr>
            <a:r>
              <a:rPr lang="es-ES" sz="1600">
                <a:latin typeface="Verdana" pitchFamily="34" charset="0"/>
                <a:cs typeface="Times New Roman" pitchFamily="18" charset="0"/>
              </a:rPr>
              <a:t>Los plásticos se utilizan para fabricar tuberías, embalajes, juguetes, recipientes, revestimiento de cables. </a:t>
            </a:r>
          </a:p>
        </p:txBody>
      </p:sp>
      <p:pic>
        <p:nvPicPr>
          <p:cNvPr id="24591" name="Picture 1039" descr="imagenes Materiales\mad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81200"/>
            <a:ext cx="2438400" cy="17351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92" name="Picture 1040" descr="imagenes Materiales\pla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19600"/>
            <a:ext cx="2438400" cy="1695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4173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Effect transition="in" filter="blinds(horizontal)">
                                      <p:cBhvr>
                                        <p:cTn id="12" dur="500"/>
                                        <p:tgtEl>
                                          <p:spTgt spid="24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4591"/>
                                        </p:tgtEl>
                                        <p:attrNameLst>
                                          <p:attrName>style.visibility</p:attrName>
                                        </p:attrNameLst>
                                      </p:cBhvr>
                                      <p:to>
                                        <p:strVal val="visible"/>
                                      </p:to>
                                    </p:set>
                                    <p:anim calcmode="lin" valueType="num">
                                      <p:cBhvr>
                                        <p:cTn id="17" dur="500" fill="hold"/>
                                        <p:tgtEl>
                                          <p:spTgt spid="24591"/>
                                        </p:tgtEl>
                                        <p:attrNameLst>
                                          <p:attrName>ppt_w</p:attrName>
                                        </p:attrNameLst>
                                      </p:cBhvr>
                                      <p:tavLst>
                                        <p:tav tm="0">
                                          <p:val>
                                            <p:fltVal val="0"/>
                                          </p:val>
                                        </p:tav>
                                        <p:tav tm="100000">
                                          <p:val>
                                            <p:strVal val="#ppt_w"/>
                                          </p:val>
                                        </p:tav>
                                      </p:tavLst>
                                    </p:anim>
                                    <p:anim calcmode="lin" valueType="num">
                                      <p:cBhvr>
                                        <p:cTn id="18" dur="500" fill="hold"/>
                                        <p:tgtEl>
                                          <p:spTgt spid="2459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585"/>
                                        </p:tgtEl>
                                        <p:attrNameLst>
                                          <p:attrName>style.visibility</p:attrName>
                                        </p:attrNameLst>
                                      </p:cBhvr>
                                      <p:to>
                                        <p:strVal val="visible"/>
                                      </p:to>
                                    </p:set>
                                    <p:animEffect transition="in" filter="dissolve">
                                      <p:cBhvr>
                                        <p:cTn id="23" dur="500"/>
                                        <p:tgtEl>
                                          <p:spTgt spid="245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589"/>
                                        </p:tgtEl>
                                        <p:attrNameLst>
                                          <p:attrName>style.visibility</p:attrName>
                                        </p:attrNameLst>
                                      </p:cBhvr>
                                      <p:to>
                                        <p:strVal val="visible"/>
                                      </p:to>
                                    </p:set>
                                    <p:animEffect transition="in" filter="blinds(horizontal)">
                                      <p:cBhvr>
                                        <p:cTn id="28" dur="500"/>
                                        <p:tgtEl>
                                          <p:spTgt spid="245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24592"/>
                                        </p:tgtEl>
                                        <p:attrNameLst>
                                          <p:attrName>style.visibility</p:attrName>
                                        </p:attrNameLst>
                                      </p:cBhvr>
                                      <p:to>
                                        <p:strVal val="visible"/>
                                      </p:to>
                                    </p:set>
                                    <p:anim calcmode="lin" valueType="num">
                                      <p:cBhvr>
                                        <p:cTn id="33" dur="500" fill="hold"/>
                                        <p:tgtEl>
                                          <p:spTgt spid="24592"/>
                                        </p:tgtEl>
                                        <p:attrNameLst>
                                          <p:attrName>ppt_w</p:attrName>
                                        </p:attrNameLst>
                                      </p:cBhvr>
                                      <p:tavLst>
                                        <p:tav tm="0">
                                          <p:val>
                                            <p:fltVal val="0"/>
                                          </p:val>
                                        </p:tav>
                                        <p:tav tm="100000">
                                          <p:val>
                                            <p:strVal val="#ppt_w"/>
                                          </p:val>
                                        </p:tav>
                                      </p:tavLst>
                                    </p:anim>
                                    <p:anim calcmode="lin" valueType="num">
                                      <p:cBhvr>
                                        <p:cTn id="34" dur="500" fill="hold"/>
                                        <p:tgtEl>
                                          <p:spTgt spid="245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5" grpId="0" autoUpdateAnimBg="0"/>
      <p:bldP spid="24588" grpId="0" autoUpdateAnimBg="0"/>
      <p:bldP spid="2458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600200" y="533400"/>
            <a:ext cx="7543800" cy="685800"/>
          </a:xfrm>
        </p:spPr>
        <p:txBody>
          <a:bodyPr/>
          <a:lstStyle/>
          <a:p>
            <a:r>
              <a:rPr lang="es-ES" sz="3200"/>
              <a:t>TIPOS DE MATERIALES TECNOLÓGICOS</a:t>
            </a:r>
          </a:p>
        </p:txBody>
      </p:sp>
      <p:sp>
        <p:nvSpPr>
          <p:cNvPr id="27651" name="Rectangle 3" descr="Rectangle: Click to edit Master text styles&#10;Second level&#10;Third level&#10;Fourth level&#10;Fifth level"/>
          <p:cNvSpPr>
            <a:spLocks noChangeArrowheads="1"/>
          </p:cNvSpPr>
          <p:nvPr/>
        </p:nvSpPr>
        <p:spPr bwMode="auto">
          <a:xfrm>
            <a:off x="838200" y="1676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cs typeface="Times New Roman" pitchFamily="18" charset="0"/>
              </a:rPr>
              <a:t>METALES</a:t>
            </a:r>
            <a:r>
              <a:rPr lang="es-ES" sz="2400"/>
              <a:t> </a:t>
            </a:r>
          </a:p>
        </p:txBody>
      </p:sp>
      <p:sp>
        <p:nvSpPr>
          <p:cNvPr id="27652" name="Rectangle 4" descr="Rectangle: Click to edit Master text styles&#10;Second level&#10;Third level&#10;Fourth level&#10;Fifth level"/>
          <p:cNvSpPr>
            <a:spLocks noChangeArrowheads="1"/>
          </p:cNvSpPr>
          <p:nvPr/>
        </p:nvSpPr>
        <p:spPr bwMode="auto">
          <a:xfrm>
            <a:off x="685800" y="4191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cs typeface="Times New Roman" pitchFamily="18" charset="0"/>
              </a:rPr>
              <a:t>PÉTREOS</a:t>
            </a:r>
            <a:endParaRPr lang="es-ES" sz="2400"/>
          </a:p>
        </p:txBody>
      </p:sp>
      <p:sp>
        <p:nvSpPr>
          <p:cNvPr id="27653" name="Text Box 5"/>
          <p:cNvSpPr txBox="1">
            <a:spLocks noChangeArrowheads="1"/>
          </p:cNvSpPr>
          <p:nvPr/>
        </p:nvSpPr>
        <p:spPr bwMode="auto">
          <a:xfrm>
            <a:off x="1371600" y="2057400"/>
            <a:ext cx="45720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Bef>
                <a:spcPct val="10000"/>
              </a:spcBef>
              <a:spcAft>
                <a:spcPct val="10000"/>
              </a:spcAft>
            </a:pPr>
            <a:r>
              <a:rPr lang="es-ES" sz="1600">
                <a:latin typeface="Verdana" pitchFamily="34" charset="0"/>
                <a:cs typeface="Times New Roman" pitchFamily="18" charset="0"/>
              </a:rPr>
              <a:t>Se extraen de los minerales que forman parte de las rocas. </a:t>
            </a:r>
          </a:p>
          <a:p>
            <a:pPr algn="just">
              <a:lnSpc>
                <a:spcPct val="95000"/>
              </a:lnSpc>
              <a:spcBef>
                <a:spcPct val="10000"/>
              </a:spcBef>
              <a:spcAft>
                <a:spcPct val="10000"/>
              </a:spcAft>
            </a:pPr>
            <a:r>
              <a:rPr lang="es-ES" sz="1600">
                <a:latin typeface="Verdana" pitchFamily="34" charset="0"/>
                <a:cs typeface="Times New Roman" pitchFamily="18" charset="0"/>
              </a:rPr>
              <a:t>Los metales se utilizan para estructuras y piezas de máquinas, herramientas, elementos de unión, componentes electrónicos, marcos de ventanas, muebles... </a:t>
            </a:r>
          </a:p>
          <a:p>
            <a:pPr algn="just">
              <a:lnSpc>
                <a:spcPct val="80000"/>
              </a:lnSpc>
              <a:spcBef>
                <a:spcPct val="10000"/>
              </a:spcBef>
              <a:spcAft>
                <a:spcPct val="10000"/>
              </a:spcAft>
            </a:pPr>
            <a:endParaRPr lang="es-ES" sz="1600">
              <a:latin typeface="Verdana" pitchFamily="34" charset="0"/>
              <a:cs typeface="Times New Roman" pitchFamily="18" charset="0"/>
            </a:endParaRPr>
          </a:p>
        </p:txBody>
      </p:sp>
      <p:sp>
        <p:nvSpPr>
          <p:cNvPr id="27654" name="Text Box 6"/>
          <p:cNvSpPr txBox="1">
            <a:spLocks noChangeArrowheads="1"/>
          </p:cNvSpPr>
          <p:nvPr/>
        </p:nvSpPr>
        <p:spPr bwMode="auto">
          <a:xfrm>
            <a:off x="1295400" y="4572000"/>
            <a:ext cx="46482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Bef>
                <a:spcPct val="10000"/>
              </a:spcBef>
              <a:spcAft>
                <a:spcPct val="10000"/>
              </a:spcAft>
            </a:pPr>
            <a:r>
              <a:rPr lang="es-ES" sz="1600">
                <a:latin typeface="Verdana" pitchFamily="34" charset="0"/>
                <a:cs typeface="Times New Roman" pitchFamily="18" charset="0"/>
              </a:rPr>
              <a:t>Se extraen de las rocas.</a:t>
            </a:r>
          </a:p>
          <a:p>
            <a:pPr algn="just">
              <a:lnSpc>
                <a:spcPct val="95000"/>
              </a:lnSpc>
              <a:spcBef>
                <a:spcPct val="10000"/>
              </a:spcBef>
              <a:spcAft>
                <a:spcPct val="10000"/>
              </a:spcAft>
            </a:pPr>
            <a:r>
              <a:rPr lang="es-ES" sz="1600">
                <a:latin typeface="Verdana" pitchFamily="34" charset="0"/>
                <a:cs typeface="Times New Roman" pitchFamily="18" charset="0"/>
              </a:rPr>
              <a:t>Son materiales pétreos el mármol, la pizarra, el vidrio, el yeso, el cemento y el hormigón.</a:t>
            </a:r>
          </a:p>
          <a:p>
            <a:pPr algn="just">
              <a:lnSpc>
                <a:spcPct val="95000"/>
              </a:lnSpc>
              <a:spcBef>
                <a:spcPct val="10000"/>
              </a:spcBef>
              <a:spcAft>
                <a:spcPct val="10000"/>
              </a:spcAft>
            </a:pPr>
            <a:r>
              <a:rPr lang="es-ES" sz="1600">
                <a:latin typeface="Verdana" pitchFamily="34" charset="0"/>
                <a:cs typeface="Times New Roman" pitchFamily="18" charset="0"/>
              </a:rPr>
              <a:t>Normalmente se utilizan como materiales de construcción. </a:t>
            </a:r>
          </a:p>
        </p:txBody>
      </p:sp>
      <p:pic>
        <p:nvPicPr>
          <p:cNvPr id="276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566988" cy="1779588"/>
          </a:xfrm>
          <a:prstGeom prst="rect">
            <a:avLst/>
          </a:prstGeom>
          <a:noFill/>
          <a:ln w="9525">
            <a:solidFill>
              <a:srgbClr val="03030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95800"/>
            <a:ext cx="2538413" cy="1666875"/>
          </a:xfrm>
          <a:prstGeom prst="rect">
            <a:avLst/>
          </a:prstGeom>
          <a:noFill/>
          <a:ln w="9525">
            <a:solidFill>
              <a:srgbClr val="03030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61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ssolve">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blinds(horizontal)">
                                      <p:cBhvr>
                                        <p:cTn id="12" dur="5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7660"/>
                                        </p:tgtEl>
                                        <p:attrNameLst>
                                          <p:attrName>style.visibility</p:attrName>
                                        </p:attrNameLst>
                                      </p:cBhvr>
                                      <p:to>
                                        <p:strVal val="visible"/>
                                      </p:to>
                                    </p:set>
                                    <p:anim calcmode="lin" valueType="num">
                                      <p:cBhvr>
                                        <p:cTn id="17" dur="500" fill="hold"/>
                                        <p:tgtEl>
                                          <p:spTgt spid="27660"/>
                                        </p:tgtEl>
                                        <p:attrNameLst>
                                          <p:attrName>ppt_w</p:attrName>
                                        </p:attrNameLst>
                                      </p:cBhvr>
                                      <p:tavLst>
                                        <p:tav tm="0">
                                          <p:val>
                                            <p:fltVal val="0"/>
                                          </p:val>
                                        </p:tav>
                                        <p:tav tm="100000">
                                          <p:val>
                                            <p:strVal val="#ppt_w"/>
                                          </p:val>
                                        </p:tav>
                                      </p:tavLst>
                                    </p:anim>
                                    <p:anim calcmode="lin" valueType="num">
                                      <p:cBhvr>
                                        <p:cTn id="18" dur="500" fill="hold"/>
                                        <p:tgtEl>
                                          <p:spTgt spid="2766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7652"/>
                                        </p:tgtEl>
                                        <p:attrNameLst>
                                          <p:attrName>style.visibility</p:attrName>
                                        </p:attrNameLst>
                                      </p:cBhvr>
                                      <p:to>
                                        <p:strVal val="visible"/>
                                      </p:to>
                                    </p:set>
                                    <p:animEffect transition="in" filter="dissolve">
                                      <p:cBhvr>
                                        <p:cTn id="23" dur="500"/>
                                        <p:tgtEl>
                                          <p:spTgt spid="276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7654"/>
                                        </p:tgtEl>
                                        <p:attrNameLst>
                                          <p:attrName>style.visibility</p:attrName>
                                        </p:attrNameLst>
                                      </p:cBhvr>
                                      <p:to>
                                        <p:strVal val="visible"/>
                                      </p:to>
                                    </p:set>
                                    <p:animEffect transition="in" filter="blinds(horizontal)">
                                      <p:cBhvr>
                                        <p:cTn id="28" dur="500"/>
                                        <p:tgtEl>
                                          <p:spTgt spid="276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27661"/>
                                        </p:tgtEl>
                                        <p:attrNameLst>
                                          <p:attrName>style.visibility</p:attrName>
                                        </p:attrNameLst>
                                      </p:cBhvr>
                                      <p:to>
                                        <p:strVal val="visible"/>
                                      </p:to>
                                    </p:set>
                                    <p:anim calcmode="lin" valueType="num">
                                      <p:cBhvr>
                                        <p:cTn id="33" dur="500" fill="hold"/>
                                        <p:tgtEl>
                                          <p:spTgt spid="27661"/>
                                        </p:tgtEl>
                                        <p:attrNameLst>
                                          <p:attrName>ppt_w</p:attrName>
                                        </p:attrNameLst>
                                      </p:cBhvr>
                                      <p:tavLst>
                                        <p:tav tm="0">
                                          <p:val>
                                            <p:fltVal val="0"/>
                                          </p:val>
                                        </p:tav>
                                        <p:tav tm="100000">
                                          <p:val>
                                            <p:strVal val="#ppt_w"/>
                                          </p:val>
                                        </p:tav>
                                      </p:tavLst>
                                    </p:anim>
                                    <p:anim calcmode="lin" valueType="num">
                                      <p:cBhvr>
                                        <p:cTn id="34" dur="500" fill="hold"/>
                                        <p:tgtEl>
                                          <p:spTgt spid="27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2765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600200" y="533400"/>
            <a:ext cx="7543800" cy="685800"/>
          </a:xfrm>
        </p:spPr>
        <p:txBody>
          <a:bodyPr/>
          <a:lstStyle/>
          <a:p>
            <a:r>
              <a:rPr lang="es-ES" sz="3200"/>
              <a:t>TIPOS DE MATERIALES TECNOLÓGICOS</a:t>
            </a:r>
          </a:p>
        </p:txBody>
      </p:sp>
      <p:sp>
        <p:nvSpPr>
          <p:cNvPr id="29699" name="Rectangle 3" descr="Rectangle: Click to edit Master text styles&#10;Second level&#10;Third level&#10;Fourth level&#10;Fifth level"/>
          <p:cNvSpPr>
            <a:spLocks noChangeArrowheads="1"/>
          </p:cNvSpPr>
          <p:nvPr/>
        </p:nvSpPr>
        <p:spPr bwMode="auto">
          <a:xfrm>
            <a:off x="838200" y="1676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cs typeface="Times New Roman" pitchFamily="18" charset="0"/>
              </a:rPr>
              <a:t>CERÁMICOS</a:t>
            </a:r>
            <a:r>
              <a:rPr lang="es-ES" sz="2400"/>
              <a:t> </a:t>
            </a:r>
          </a:p>
        </p:txBody>
      </p:sp>
      <p:sp>
        <p:nvSpPr>
          <p:cNvPr id="29700" name="Rectangle 4" descr="Rectangle: Click to edit Master text styles&#10;Second level&#10;Third level&#10;Fourth level&#10;Fifth level"/>
          <p:cNvSpPr>
            <a:spLocks noChangeArrowheads="1"/>
          </p:cNvSpPr>
          <p:nvPr/>
        </p:nvSpPr>
        <p:spPr bwMode="auto">
          <a:xfrm>
            <a:off x="685800" y="4191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10000"/>
              <a:buFont typeface="Wingdings" pitchFamily="2" charset="2"/>
              <a:buBlip>
                <a:blip r:embed="rId2"/>
              </a:buBlip>
            </a:pPr>
            <a:r>
              <a:rPr lang="es-ES" sz="2400">
                <a:cs typeface="Times New Roman" pitchFamily="18" charset="0"/>
              </a:rPr>
              <a:t>TEXTILES</a:t>
            </a:r>
            <a:endParaRPr lang="es-ES" sz="2400"/>
          </a:p>
        </p:txBody>
      </p:sp>
      <p:sp>
        <p:nvSpPr>
          <p:cNvPr id="29701" name="Text Box 5"/>
          <p:cNvSpPr txBox="1">
            <a:spLocks noChangeArrowheads="1"/>
          </p:cNvSpPr>
          <p:nvPr/>
        </p:nvSpPr>
        <p:spPr bwMode="auto">
          <a:xfrm>
            <a:off x="1371600" y="2057400"/>
            <a:ext cx="4572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Bef>
                <a:spcPct val="10000"/>
              </a:spcBef>
              <a:spcAft>
                <a:spcPct val="10000"/>
              </a:spcAft>
            </a:pPr>
            <a:r>
              <a:rPr lang="es-ES" sz="1600">
                <a:latin typeface="Verdana" pitchFamily="34" charset="0"/>
                <a:cs typeface="Times New Roman" pitchFamily="18" charset="0"/>
              </a:rPr>
              <a:t>Se obtienen moldeando arcillas y sometiéndola después a un proceso de cocción a altas temperaturas en un horno.</a:t>
            </a:r>
          </a:p>
          <a:p>
            <a:pPr algn="just">
              <a:lnSpc>
                <a:spcPct val="95000"/>
              </a:lnSpc>
              <a:spcBef>
                <a:spcPct val="10000"/>
              </a:spcBef>
              <a:spcAft>
                <a:spcPct val="10000"/>
              </a:spcAft>
            </a:pPr>
            <a:r>
              <a:rPr lang="es-ES" sz="1600">
                <a:latin typeface="Verdana" pitchFamily="34" charset="0"/>
                <a:cs typeface="Times New Roman" pitchFamily="18" charset="0"/>
              </a:rPr>
              <a:t>Un ladrillo y una teja, un botijo, una vajilla e, incluso, un lavabo son productos fabricados con materiales cerámicos </a:t>
            </a:r>
          </a:p>
        </p:txBody>
      </p:sp>
      <p:sp>
        <p:nvSpPr>
          <p:cNvPr id="29702" name="Text Box 6"/>
          <p:cNvSpPr txBox="1">
            <a:spLocks noChangeArrowheads="1"/>
          </p:cNvSpPr>
          <p:nvPr/>
        </p:nvSpPr>
        <p:spPr bwMode="auto">
          <a:xfrm>
            <a:off x="1295400" y="4572000"/>
            <a:ext cx="46482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Bef>
                <a:spcPct val="10000"/>
              </a:spcBef>
              <a:spcAft>
                <a:spcPct val="10000"/>
              </a:spcAft>
            </a:pPr>
            <a:r>
              <a:rPr lang="es-ES" sz="1600">
                <a:latin typeface="Verdana" pitchFamily="34" charset="0"/>
                <a:cs typeface="Times New Roman" pitchFamily="18" charset="0"/>
              </a:rPr>
              <a:t>Estos materiales se utilizan en forma de hilos para elaborar tejidos. Pueden ser naturales o sintéticos.</a:t>
            </a:r>
          </a:p>
          <a:p>
            <a:pPr algn="just">
              <a:lnSpc>
                <a:spcPct val="95000"/>
              </a:lnSpc>
              <a:spcBef>
                <a:spcPct val="10000"/>
              </a:spcBef>
              <a:spcAft>
                <a:spcPct val="10000"/>
              </a:spcAft>
            </a:pPr>
            <a:r>
              <a:rPr lang="es-ES" sz="1600">
                <a:latin typeface="Verdana" pitchFamily="34" charset="0"/>
                <a:cs typeface="Times New Roman" pitchFamily="18" charset="0"/>
              </a:rPr>
              <a:t>Son materiales textiles la lana, el algodón, la seda, el lino, o  el nailon y la lycra.</a:t>
            </a:r>
          </a:p>
        </p:txBody>
      </p:sp>
      <p:pic>
        <p:nvPicPr>
          <p:cNvPr id="29705" name="Picture 9" descr="imagenes Materiales\petr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81200"/>
            <a:ext cx="2133600" cy="147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6" name="Picture 10" descr="imagenes Materiales\text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72000"/>
            <a:ext cx="2133600" cy="15224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6448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linds(horizontal)">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p:cTn id="17" dur="500" fill="hold"/>
                                        <p:tgtEl>
                                          <p:spTgt spid="29705"/>
                                        </p:tgtEl>
                                        <p:attrNameLst>
                                          <p:attrName>ppt_w</p:attrName>
                                        </p:attrNameLst>
                                      </p:cBhvr>
                                      <p:tavLst>
                                        <p:tav tm="0">
                                          <p:val>
                                            <p:fltVal val="0"/>
                                          </p:val>
                                        </p:tav>
                                        <p:tav tm="100000">
                                          <p:val>
                                            <p:strVal val="#ppt_w"/>
                                          </p:val>
                                        </p:tav>
                                      </p:tavLst>
                                    </p:anim>
                                    <p:anim calcmode="lin" valueType="num">
                                      <p:cBhvr>
                                        <p:cTn id="18" dur="500" fill="hold"/>
                                        <p:tgtEl>
                                          <p:spTgt spid="2970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9700"/>
                                        </p:tgtEl>
                                        <p:attrNameLst>
                                          <p:attrName>style.visibility</p:attrName>
                                        </p:attrNameLst>
                                      </p:cBhvr>
                                      <p:to>
                                        <p:strVal val="visible"/>
                                      </p:to>
                                    </p:set>
                                    <p:animEffect transition="in" filter="dissolve">
                                      <p:cBhvr>
                                        <p:cTn id="23" dur="500"/>
                                        <p:tgtEl>
                                          <p:spTgt spid="297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702"/>
                                        </p:tgtEl>
                                        <p:attrNameLst>
                                          <p:attrName>style.visibility</p:attrName>
                                        </p:attrNameLst>
                                      </p:cBhvr>
                                      <p:to>
                                        <p:strVal val="visible"/>
                                      </p:to>
                                    </p:set>
                                    <p:animEffect transition="in" filter="blinds(horizontal)">
                                      <p:cBhvr>
                                        <p:cTn id="28" dur="500"/>
                                        <p:tgtEl>
                                          <p:spTgt spid="297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29706"/>
                                        </p:tgtEl>
                                        <p:attrNameLst>
                                          <p:attrName>style.visibility</p:attrName>
                                        </p:attrNameLst>
                                      </p:cBhvr>
                                      <p:to>
                                        <p:strVal val="visible"/>
                                      </p:to>
                                    </p:set>
                                    <p:anim calcmode="lin" valueType="num">
                                      <p:cBhvr>
                                        <p:cTn id="33" dur="500" fill="hold"/>
                                        <p:tgtEl>
                                          <p:spTgt spid="29706"/>
                                        </p:tgtEl>
                                        <p:attrNameLst>
                                          <p:attrName>ppt_w</p:attrName>
                                        </p:attrNameLst>
                                      </p:cBhvr>
                                      <p:tavLst>
                                        <p:tav tm="0">
                                          <p:val>
                                            <p:fltVal val="0"/>
                                          </p:val>
                                        </p:tav>
                                        <p:tav tm="100000">
                                          <p:val>
                                            <p:strVal val="#ppt_w"/>
                                          </p:val>
                                        </p:tav>
                                      </p:tavLst>
                                    </p:anim>
                                    <p:anim calcmode="lin" valueType="num">
                                      <p:cBhvr>
                                        <p:cTn id="34" dur="500" fill="hold"/>
                                        <p:tgtEl>
                                          <p:spTgt spid="297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P spid="2970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304800"/>
            <a:ext cx="8686800" cy="1143000"/>
          </a:xfrm>
        </p:spPr>
        <p:txBody>
          <a:bodyPr/>
          <a:lstStyle/>
          <a:p>
            <a:pPr algn="ctr"/>
            <a:r>
              <a:rPr lang="es-ES" sz="3600"/>
              <a:t>PROPIEDADES DE LOS MATERIALES</a:t>
            </a:r>
          </a:p>
        </p:txBody>
      </p:sp>
      <p:sp>
        <p:nvSpPr>
          <p:cNvPr id="14340" name="Rectangle 4" descr="Rectangle: Click to edit Master text styles&#10;Second level&#10;Third level&#10;Fourth level&#10;Fifth level"/>
          <p:cNvSpPr>
            <a:spLocks noGrp="1" noChangeArrowheads="1"/>
          </p:cNvSpPr>
          <p:nvPr>
            <p:ph type="body" idx="4294967295"/>
          </p:nvPr>
        </p:nvSpPr>
        <p:spPr>
          <a:xfrm>
            <a:off x="0" y="1676400"/>
            <a:ext cx="7543800" cy="609600"/>
          </a:xfrm>
          <a:noFill/>
          <a:ln/>
        </p:spPr>
        <p:txBody>
          <a:bodyPr/>
          <a:lstStyle/>
          <a:p>
            <a:r>
              <a:rPr lang="es-ES" sz="2800"/>
              <a:t>Cada material tiene unas propiedades que:</a:t>
            </a:r>
          </a:p>
        </p:txBody>
      </p:sp>
      <p:sp>
        <p:nvSpPr>
          <p:cNvPr id="14339"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4344" name="Rectangle 8" descr="Rectangle: Click to edit Master text styles&#10;Second level&#10;Third level&#10;Fourth level&#10;Fifth level"/>
          <p:cNvSpPr>
            <a:spLocks noChangeArrowheads="1"/>
          </p:cNvSpPr>
          <p:nvPr/>
        </p:nvSpPr>
        <p:spPr bwMode="auto">
          <a:xfrm>
            <a:off x="1752600" y="2362200"/>
            <a:ext cx="525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lo diferencian de los demás</a:t>
            </a:r>
          </a:p>
        </p:txBody>
      </p:sp>
      <p:sp>
        <p:nvSpPr>
          <p:cNvPr id="14345" name="Rectangle 9" descr="Rectangle: Click to edit Master text styles&#10;Second level&#10;Third level&#10;Fourth level&#10;Fifth level"/>
          <p:cNvSpPr>
            <a:spLocks noChangeArrowheads="1"/>
          </p:cNvSpPr>
          <p:nvPr/>
        </p:nvSpPr>
        <p:spPr bwMode="auto">
          <a:xfrm>
            <a:off x="1752600" y="2895600"/>
            <a:ext cx="525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determinan lo que puede hacerse con él</a:t>
            </a:r>
          </a:p>
        </p:txBody>
      </p:sp>
      <p:pic>
        <p:nvPicPr>
          <p:cNvPr id="1434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30613"/>
            <a:ext cx="3429000"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91000"/>
            <a:ext cx="274320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094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checkerboard(across)">
                                      <p:cBhvr>
                                        <p:cTn id="7" dur="500"/>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checkerboard(across)">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checkerboard(across)">
                                      <p:cBhvr>
                                        <p:cTn id="17" dur="500"/>
                                        <p:tgtEl>
                                          <p:spTgt spid="14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434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P spid="14344" grpId="0" autoUpdateAnimBg="0"/>
      <p:bldP spid="1434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304800"/>
            <a:ext cx="7772400" cy="1143000"/>
          </a:xfrm>
        </p:spPr>
        <p:txBody>
          <a:bodyPr/>
          <a:lstStyle/>
          <a:p>
            <a:pPr algn="ctr"/>
            <a:r>
              <a:rPr lang="es-ES"/>
              <a:t>TIPOS DE PROPIEDADES</a:t>
            </a:r>
          </a:p>
        </p:txBody>
      </p:sp>
      <p:graphicFrame>
        <p:nvGraphicFramePr>
          <p:cNvPr id="32771" name="Object 3"/>
          <p:cNvGraphicFramePr>
            <a:graphicFrameLocks noGrp="1" noChangeAspect="1"/>
          </p:cNvGraphicFramePr>
          <p:nvPr>
            <p:ph type="dgm" idx="4294967295"/>
          </p:nvPr>
        </p:nvGraphicFramePr>
        <p:xfrm>
          <a:off x="1143000" y="1981200"/>
          <a:ext cx="8001000" cy="3209925"/>
        </p:xfrm>
        <a:graphic>
          <a:graphicData uri="http://schemas.openxmlformats.org/presentationml/2006/ole">
            <mc:AlternateContent xmlns:mc="http://schemas.openxmlformats.org/markup-compatibility/2006">
              <mc:Choice xmlns:v="urn:schemas-microsoft-com:vml" Requires="v">
                <p:oleObj spid="_x0000_s109573" name="MS Org Chart" r:id="rId3" imgW="7772400" imgH="3117600" progId="OrgPlusWOPX.4">
                  <p:embed followColorScheme="full"/>
                </p:oleObj>
              </mc:Choice>
              <mc:Fallback>
                <p:oleObj name="MS Org Chart" r:id="rId3" imgW="7772400" imgH="3117600" progId="OrgPlusWOPX.4">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8001000" cy="3209925"/>
                      </a:xfrm>
                      <a:prstGeom prst="rect">
                        <a:avLst/>
                      </a:prstGeom>
                    </p:spPr>
                  </p:pic>
                </p:oleObj>
              </mc:Fallback>
            </mc:AlternateContent>
          </a:graphicData>
        </a:graphic>
      </p:graphicFrame>
    </p:spTree>
    <p:extLst>
      <p:ext uri="{BB962C8B-B14F-4D97-AF65-F5344CB8AC3E}">
        <p14:creationId xmlns:p14="http://schemas.microsoft.com/office/powerpoint/2010/main" val="1377475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04800"/>
            <a:ext cx="8686800" cy="1143000"/>
          </a:xfrm>
        </p:spPr>
        <p:txBody>
          <a:bodyPr/>
          <a:lstStyle/>
          <a:p>
            <a:pPr algn="ctr"/>
            <a:r>
              <a:rPr lang="es-ES" sz="3600"/>
              <a:t>PROPIEDADES SENSORIALES</a:t>
            </a:r>
          </a:p>
        </p:txBody>
      </p:sp>
      <p:sp>
        <p:nvSpPr>
          <p:cNvPr id="15364" name="Rectangle 4" descr="Rectangle: Click to edit Master text styles&#10;Second level&#10;Third level&#10;Fourth level&#10;Fifth level"/>
          <p:cNvSpPr>
            <a:spLocks noGrp="1" noChangeArrowheads="1"/>
          </p:cNvSpPr>
          <p:nvPr>
            <p:ph type="body" idx="4294967295"/>
          </p:nvPr>
        </p:nvSpPr>
        <p:spPr>
          <a:xfrm>
            <a:off x="0" y="1676400"/>
            <a:ext cx="7543800" cy="914400"/>
          </a:xfrm>
          <a:noFill/>
          <a:ln/>
        </p:spPr>
        <p:txBody>
          <a:bodyPr/>
          <a:lstStyle/>
          <a:p>
            <a:r>
              <a:rPr lang="es-ES" sz="2400"/>
              <a:t>Son las que están relacionadas con la impresión que produce el material en nuestros sentidos.</a:t>
            </a:r>
          </a:p>
        </p:txBody>
      </p:sp>
      <p:sp>
        <p:nvSpPr>
          <p:cNvPr id="15363"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5368" name="Rectangle 8" descr="Rectangle: Click to edit Master text styles&#10;Second level&#10;Third level&#10;Fourth level&#10;Fifth level"/>
          <p:cNvSpPr>
            <a:spLocks noChangeArrowheads="1"/>
          </p:cNvSpPr>
          <p:nvPr/>
        </p:nvSpPr>
        <p:spPr bwMode="auto">
          <a:xfrm>
            <a:off x="1600200" y="27432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Color.</a:t>
            </a:r>
          </a:p>
        </p:txBody>
      </p:sp>
      <p:sp>
        <p:nvSpPr>
          <p:cNvPr id="15369" name="Rectangle 9" descr="Rectangle: Click to edit Master text styles&#10;Second level&#10;Third level&#10;Fourth level&#10;Fifth level"/>
          <p:cNvSpPr>
            <a:spLocks noChangeArrowheads="1"/>
          </p:cNvSpPr>
          <p:nvPr/>
        </p:nvSpPr>
        <p:spPr bwMode="auto">
          <a:xfrm>
            <a:off x="1600200" y="3276600"/>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Textura.</a:t>
            </a:r>
          </a:p>
        </p:txBody>
      </p:sp>
      <p:sp>
        <p:nvSpPr>
          <p:cNvPr id="15370" name="Rectangle 10" descr="Rectangle: Click to edit Master text styles&#10;Second level&#10;Third level&#10;Fourth level&#10;Fifth level"/>
          <p:cNvSpPr>
            <a:spLocks noChangeArrowheads="1"/>
          </p:cNvSpPr>
          <p:nvPr/>
        </p:nvSpPr>
        <p:spPr bwMode="auto">
          <a:xfrm>
            <a:off x="1600200" y="38100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Brillo.</a:t>
            </a:r>
          </a:p>
        </p:txBody>
      </p:sp>
    </p:spTree>
    <p:extLst>
      <p:ext uri="{BB962C8B-B14F-4D97-AF65-F5344CB8AC3E}">
        <p14:creationId xmlns:p14="http://schemas.microsoft.com/office/powerpoint/2010/main" val="459030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ox(in)">
                                      <p:cBhvr>
                                        <p:cTn id="7" dur="5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box(in)">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box(in)">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box(in)">
                                      <p:cBhvr>
                                        <p:cTn id="22"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P spid="15368" grpId="0" autoUpdateAnimBg="0"/>
      <p:bldP spid="15369" grpId="0" autoUpdateAnimBg="0"/>
      <p:bldP spid="1537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304800"/>
            <a:ext cx="8686800" cy="1143000"/>
          </a:xfrm>
        </p:spPr>
        <p:txBody>
          <a:bodyPr/>
          <a:lstStyle/>
          <a:p>
            <a:pPr algn="ctr"/>
            <a:r>
              <a:rPr lang="es-ES" sz="3600"/>
              <a:t>PROPIEDADES FISICO-QUÍMICAS</a:t>
            </a:r>
          </a:p>
        </p:txBody>
      </p:sp>
      <p:sp>
        <p:nvSpPr>
          <p:cNvPr id="16388" name="Rectangle 4" descr="Rectangle: Click to edit Master text styles&#10;Second level&#10;Third level&#10;Fourth level&#10;Fifth level"/>
          <p:cNvSpPr>
            <a:spLocks noGrp="1" noChangeArrowheads="1"/>
          </p:cNvSpPr>
          <p:nvPr>
            <p:ph type="body" idx="4294967295"/>
          </p:nvPr>
        </p:nvSpPr>
        <p:spPr>
          <a:xfrm>
            <a:off x="0" y="1676400"/>
            <a:ext cx="8077200" cy="1219200"/>
          </a:xfrm>
          <a:noFill/>
          <a:ln/>
        </p:spPr>
        <p:txBody>
          <a:bodyPr/>
          <a:lstStyle/>
          <a:p>
            <a:r>
              <a:rPr lang="es-ES" sz="2400"/>
              <a:t>Son las que están relacionadas con el comportamiento del material frente a acciones externas.</a:t>
            </a:r>
          </a:p>
        </p:txBody>
      </p:sp>
      <p:sp>
        <p:nvSpPr>
          <p:cNvPr id="16387"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6391" name="Rectangle 7" descr="Rectangle: Click to edit Master text styles&#10;Second level&#10;Third level&#10;Fourth level&#10;Fifth level"/>
          <p:cNvSpPr>
            <a:spLocks noChangeArrowheads="1"/>
          </p:cNvSpPr>
          <p:nvPr/>
        </p:nvSpPr>
        <p:spPr bwMode="auto">
          <a:xfrm>
            <a:off x="1524000" y="2590800"/>
            <a:ext cx="7086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Transparencia: </a:t>
            </a:r>
            <a:r>
              <a:rPr lang="es-ES" sz="1600">
                <a:latin typeface="Verdana" pitchFamily="34" charset="0"/>
                <a:cs typeface="Times New Roman" pitchFamily="18" charset="0"/>
              </a:rPr>
              <a:t>Según el comportamiento de los materiales frente a la luz se clasifican en: transparentes, translúcidos y opacos.</a:t>
            </a:r>
            <a:r>
              <a:rPr lang="es-ES"/>
              <a:t> </a:t>
            </a:r>
          </a:p>
        </p:txBody>
      </p:sp>
      <p:sp>
        <p:nvSpPr>
          <p:cNvPr id="16392" name="Rectangle 8" descr="Rectangle: Click to edit Master text styles&#10;Second level&#10;Third level&#10;Fourth level&#10;Fifth level"/>
          <p:cNvSpPr>
            <a:spLocks noChangeArrowheads="1"/>
          </p:cNvSpPr>
          <p:nvPr/>
        </p:nvSpPr>
        <p:spPr bwMode="auto">
          <a:xfrm>
            <a:off x="1447800" y="37338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Oxidación: </a:t>
            </a:r>
            <a:r>
              <a:rPr lang="es-ES" sz="1600">
                <a:latin typeface="Verdana" pitchFamily="34" charset="0"/>
                <a:cs typeface="Times New Roman" pitchFamily="18" charset="0"/>
              </a:rPr>
              <a:t>Hace referencia al comportamiento de un material cuando es sometido a la acción de agentes atmosféricos o químicos.</a:t>
            </a:r>
            <a:r>
              <a:rPr lang="es-ES" sz="2400"/>
              <a:t> </a:t>
            </a:r>
          </a:p>
        </p:txBody>
      </p:sp>
      <p:pic>
        <p:nvPicPr>
          <p:cNvPr id="16394" name="Picture 10"/>
          <p:cNvPicPr>
            <a:picLocks noChangeAspect="1" noChangeArrowheads="1"/>
          </p:cNvPicPr>
          <p:nvPr/>
        </p:nvPicPr>
        <p:blipFill>
          <a:blip r:embed="rId2">
            <a:extLst>
              <a:ext uri="{28A0092B-C50C-407E-A947-70E740481C1C}">
                <a14:useLocalDpi xmlns:a14="http://schemas.microsoft.com/office/drawing/2010/main" val="0"/>
              </a:ext>
            </a:extLst>
          </a:blip>
          <a:srcRect t="2919" r="3030" b="24088"/>
          <a:stretch>
            <a:fillRect/>
          </a:stretch>
        </p:blipFill>
        <p:spPr bwMode="auto">
          <a:xfrm>
            <a:off x="5257800" y="5029200"/>
            <a:ext cx="2590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6" name="Picture 12"/>
          <p:cNvPicPr>
            <a:picLocks noChangeAspect="1" noChangeArrowheads="1"/>
          </p:cNvPicPr>
          <p:nvPr/>
        </p:nvPicPr>
        <p:blipFill>
          <a:blip r:embed="rId3">
            <a:extLst>
              <a:ext uri="{28A0092B-C50C-407E-A947-70E740481C1C}">
                <a14:useLocalDpi xmlns:a14="http://schemas.microsoft.com/office/drawing/2010/main" val="0"/>
              </a:ext>
            </a:extLst>
          </a:blip>
          <a:srcRect l="5229" t="16158" r="8496" b="4192"/>
          <a:stretch>
            <a:fillRect/>
          </a:stretch>
        </p:blipFill>
        <p:spPr bwMode="auto">
          <a:xfrm>
            <a:off x="1905000" y="5181600"/>
            <a:ext cx="21336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086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Effect transition="in" filter="box(in)">
                                      <p:cBhvr>
                                        <p:cTn id="13" dur="500"/>
                                        <p:tgtEl>
                                          <p:spTgt spid="1638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391"/>
                                        </p:tgtEl>
                                        <p:attrNameLst>
                                          <p:attrName>style.visibility</p:attrName>
                                        </p:attrNameLst>
                                      </p:cBhvr>
                                      <p:to>
                                        <p:strVal val="visible"/>
                                      </p:to>
                                    </p:set>
                                    <p:animEffect transition="in" filter="box(in)">
                                      <p:cBhvr>
                                        <p:cTn id="18" dur="500"/>
                                        <p:tgtEl>
                                          <p:spTgt spid="163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39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92"/>
                                        </p:tgtEl>
                                        <p:attrNameLst>
                                          <p:attrName>style.visibility</p:attrName>
                                        </p:attrNameLst>
                                      </p:cBhvr>
                                      <p:to>
                                        <p:strVal val="visible"/>
                                      </p:to>
                                    </p:set>
                                    <p:animEffect transition="in" filter="box(in)">
                                      <p:cBhvr>
                                        <p:cTn id="27" dur="500"/>
                                        <p:tgtEl>
                                          <p:spTgt spid="163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P spid="16387" grpId="0" animBg="1"/>
      <p:bldP spid="16391" grpId="0" autoUpdateAnimBg="0"/>
      <p:bldP spid="1639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304800"/>
            <a:ext cx="8686800" cy="1143000"/>
          </a:xfrm>
        </p:spPr>
        <p:txBody>
          <a:bodyPr/>
          <a:lstStyle/>
          <a:p>
            <a:pPr algn="ctr"/>
            <a:r>
              <a:rPr lang="es-ES" sz="3600"/>
              <a:t>PROPIEDADES FISICO-QUÍMICAS</a:t>
            </a:r>
          </a:p>
        </p:txBody>
      </p:sp>
      <p:sp>
        <p:nvSpPr>
          <p:cNvPr id="22532" name="Rectangle 4" descr="Rectangle: Click to edit Master text styles&#10;Second level&#10;Third level&#10;Fourth level&#10;Fifth level"/>
          <p:cNvSpPr>
            <a:spLocks noGrp="1" noChangeArrowheads="1"/>
          </p:cNvSpPr>
          <p:nvPr>
            <p:ph type="body" idx="4294967295"/>
          </p:nvPr>
        </p:nvSpPr>
        <p:spPr>
          <a:xfrm>
            <a:off x="0" y="1676400"/>
            <a:ext cx="8077200" cy="1219200"/>
          </a:xfrm>
          <a:noFill/>
          <a:ln/>
        </p:spPr>
        <p:txBody>
          <a:bodyPr/>
          <a:lstStyle/>
          <a:p>
            <a:r>
              <a:rPr lang="es-ES" sz="2400"/>
              <a:t>Son las que están relacionadas con el comportamiento del material frente a acciones externas.</a:t>
            </a:r>
          </a:p>
        </p:txBody>
      </p:sp>
      <p:sp>
        <p:nvSpPr>
          <p:cNvPr id="22531"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22533" name="Rectangle 5" descr="Rectangle: Click to edit Master text styles&#10;Second level&#10;Third level&#10;Fourth level&#10;Fifth level"/>
          <p:cNvSpPr>
            <a:spLocks noChangeArrowheads="1"/>
          </p:cNvSpPr>
          <p:nvPr/>
        </p:nvSpPr>
        <p:spPr bwMode="auto">
          <a:xfrm>
            <a:off x="1600200" y="2743200"/>
            <a:ext cx="701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Conductividad térmica: </a:t>
            </a:r>
            <a:r>
              <a:rPr lang="es-ES" sz="1600">
                <a:latin typeface="Verdana" pitchFamily="34" charset="0"/>
                <a:cs typeface="Times New Roman" pitchFamily="18" charset="0"/>
              </a:rPr>
              <a:t>Un material tiene alta conductividad térmica cuando deja pasar el calor por él.</a:t>
            </a:r>
            <a:r>
              <a:rPr lang="es-ES" sz="2400"/>
              <a:t> </a:t>
            </a:r>
          </a:p>
        </p:txBody>
      </p:sp>
      <p:sp>
        <p:nvSpPr>
          <p:cNvPr id="22534" name="Rectangle 6" descr="Rectangle: Click to edit Master text styles&#10;Second level&#10;Third level&#10;Fourth level&#10;Fifth level"/>
          <p:cNvSpPr>
            <a:spLocks noChangeArrowheads="1"/>
          </p:cNvSpPr>
          <p:nvPr/>
        </p:nvSpPr>
        <p:spPr bwMode="auto">
          <a:xfrm>
            <a:off x="1600200" y="3733800"/>
            <a:ext cx="71628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Conductividad eléctrica: </a:t>
            </a:r>
            <a:r>
              <a:rPr lang="es-ES" sz="1600">
                <a:latin typeface="Verdana" pitchFamily="34" charset="0"/>
                <a:cs typeface="Times New Roman" pitchFamily="18" charset="0"/>
              </a:rPr>
              <a:t>Un material tiene alta conductividad eléctrica cuando deja pasar la corriente eléctrica por él. Entonces decimos que es conductor. En caso contrario, será aislante.</a:t>
            </a:r>
            <a:r>
              <a:rPr lang="es-ES" sz="2400"/>
              <a:t> </a:t>
            </a:r>
          </a:p>
        </p:txBody>
      </p:sp>
      <p:pic>
        <p:nvPicPr>
          <p:cNvPr id="225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181600"/>
            <a:ext cx="197167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0"/>
            <a:ext cx="52578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798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box(in)">
                                      <p:cBhvr>
                                        <p:cTn id="7" dur="5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ox(in)">
                                      <p:cBhvr>
                                        <p:cTn id="12" dur="500"/>
                                        <p:tgtEl>
                                          <p:spTgt spid="22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25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2534"/>
                                        </p:tgtEl>
                                        <p:attrNameLst>
                                          <p:attrName>style.visibility</p:attrName>
                                        </p:attrNameLst>
                                      </p:cBhvr>
                                      <p:to>
                                        <p:strVal val="visible"/>
                                      </p:to>
                                    </p:set>
                                    <p:animEffect transition="in" filter="box(in)">
                                      <p:cBhvr>
                                        <p:cTn id="21" dur="500"/>
                                        <p:tgtEl>
                                          <p:spTgt spid="225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utoUpdateAnimBg="0"/>
      <p:bldP spid="22533" grpId="0" autoUpdateAnimBg="0"/>
      <p:bldP spid="225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85813" y="1882775"/>
            <a:ext cx="2895600" cy="1189038"/>
          </a:xfrm>
          <a:prstGeom prst="rect">
            <a:avLst/>
          </a:prstGeom>
          <a:solidFill>
            <a:schemeClr val="accent2">
              <a:lumMod val="20000"/>
              <a:lumOff val="80000"/>
            </a:schemeClr>
          </a:solidFill>
          <a:ln w="57150">
            <a:solidFill>
              <a:schemeClr val="accent5">
                <a:lumMod val="10000"/>
              </a:schemeClr>
            </a:solidFill>
            <a:prstDash val="sysDot"/>
            <a:miter lim="800000"/>
            <a:headEnd/>
            <a:tailEnd/>
          </a:ln>
          <a:effectLst/>
        </p:spPr>
        <p:txBody>
          <a:bodyPr>
            <a:spAutoFit/>
          </a:bodyPr>
          <a:lstStyle/>
          <a:p>
            <a:pPr>
              <a:spcBef>
                <a:spcPct val="50000"/>
              </a:spcBef>
              <a:defRPr/>
            </a:pPr>
            <a:r>
              <a:rPr lang="es-ES_tradnl" sz="7200" b="1" dirty="0" err="1">
                <a:solidFill>
                  <a:schemeClr val="accent2">
                    <a:lumMod val="50000"/>
                  </a:schemeClr>
                </a:solidFill>
                <a:effectLst>
                  <a:outerShdw blurRad="38100" dist="38100" dir="2700000" algn="tl">
                    <a:srgbClr val="000000"/>
                  </a:outerShdw>
                </a:effectLst>
                <a:latin typeface="Comic Sans MS" pitchFamily="66" charset="0"/>
              </a:rPr>
              <a:t>Tecné</a:t>
            </a:r>
            <a:endParaRPr lang="es-ES" sz="7200" b="1" dirty="0">
              <a:solidFill>
                <a:schemeClr val="accent2">
                  <a:lumMod val="50000"/>
                </a:schemeClr>
              </a:solidFill>
              <a:effectLst>
                <a:outerShdw blurRad="38100" dist="38100" dir="2700000" algn="tl">
                  <a:srgbClr val="000000"/>
                </a:outerShdw>
              </a:effectLst>
              <a:latin typeface="Comic Sans MS" pitchFamily="66" charset="0"/>
            </a:endParaRPr>
          </a:p>
        </p:txBody>
      </p:sp>
      <p:sp>
        <p:nvSpPr>
          <p:cNvPr id="3" name="Text Box 7"/>
          <p:cNvSpPr txBox="1">
            <a:spLocks noChangeArrowheads="1"/>
          </p:cNvSpPr>
          <p:nvPr/>
        </p:nvSpPr>
        <p:spPr bwMode="auto">
          <a:xfrm>
            <a:off x="5105400" y="1700213"/>
            <a:ext cx="1600200" cy="641350"/>
          </a:xfrm>
          <a:prstGeom prst="rect">
            <a:avLst/>
          </a:prstGeom>
          <a:noFill/>
          <a:ln w="9525">
            <a:noFill/>
            <a:miter lim="800000"/>
            <a:headEnd/>
            <a:tailEnd/>
          </a:ln>
          <a:effectLst/>
        </p:spPr>
        <p:txBody>
          <a:bodyPr>
            <a:spAutoFit/>
          </a:bodyPr>
          <a:lstStyle/>
          <a:p>
            <a:pPr>
              <a:spcBef>
                <a:spcPct val="50000"/>
              </a:spcBef>
              <a:defRPr/>
            </a:pPr>
            <a:r>
              <a:rPr lang="es-ES_tradnl" sz="3600" b="1" dirty="0">
                <a:solidFill>
                  <a:srgbClr val="FF0000"/>
                </a:solidFill>
                <a:effectLst>
                  <a:outerShdw blurRad="38100" dist="38100" dir="2700000" algn="tl">
                    <a:srgbClr val="000000"/>
                  </a:outerShdw>
                </a:effectLst>
                <a:latin typeface="Comic Sans MS" pitchFamily="66" charset="0"/>
              </a:rPr>
              <a:t>Arte</a:t>
            </a:r>
            <a:endParaRPr lang="es-ES" sz="3600" b="1" dirty="0">
              <a:solidFill>
                <a:srgbClr val="FF0000"/>
              </a:solidFill>
              <a:effectLst>
                <a:outerShdw blurRad="38100" dist="38100" dir="2700000" algn="tl">
                  <a:srgbClr val="000000"/>
                </a:outerShdw>
              </a:effectLst>
              <a:latin typeface="Comic Sans MS" pitchFamily="66" charset="0"/>
            </a:endParaRPr>
          </a:p>
        </p:txBody>
      </p:sp>
      <p:sp>
        <p:nvSpPr>
          <p:cNvPr id="4" name="Text Box 8"/>
          <p:cNvSpPr txBox="1">
            <a:spLocks noChangeArrowheads="1"/>
          </p:cNvSpPr>
          <p:nvPr/>
        </p:nvSpPr>
        <p:spPr bwMode="auto">
          <a:xfrm>
            <a:off x="5257800" y="2781300"/>
            <a:ext cx="1600200" cy="579438"/>
          </a:xfrm>
          <a:prstGeom prst="rect">
            <a:avLst/>
          </a:prstGeom>
          <a:noFill/>
          <a:ln w="9525">
            <a:noFill/>
            <a:miter lim="800000"/>
            <a:headEnd/>
            <a:tailEnd/>
          </a:ln>
          <a:effectLst/>
        </p:spPr>
        <p:txBody>
          <a:bodyPr>
            <a:spAutoFit/>
          </a:bodyPr>
          <a:lstStyle/>
          <a:p>
            <a:pPr>
              <a:spcBef>
                <a:spcPct val="50000"/>
              </a:spcBef>
              <a:defRPr/>
            </a:pPr>
            <a:r>
              <a:rPr lang="es-ES_tradnl" sz="3200" b="1">
                <a:solidFill>
                  <a:srgbClr val="FF0000"/>
                </a:solidFill>
                <a:effectLst>
                  <a:outerShdw blurRad="38100" dist="38100" dir="2700000" algn="tl">
                    <a:srgbClr val="000000"/>
                  </a:outerShdw>
                </a:effectLst>
                <a:latin typeface="Comic Sans MS" pitchFamily="66" charset="0"/>
              </a:rPr>
              <a:t>Oficio</a:t>
            </a:r>
            <a:endParaRPr lang="es-ES" sz="3200" b="1">
              <a:solidFill>
                <a:srgbClr val="FF0000"/>
              </a:solidFill>
              <a:effectLst>
                <a:outerShdw blurRad="38100" dist="38100" dir="2700000" algn="tl">
                  <a:srgbClr val="000000"/>
                </a:outerShdw>
              </a:effectLst>
              <a:latin typeface="Comic Sans MS" pitchFamily="66" charset="0"/>
            </a:endParaRPr>
          </a:p>
        </p:txBody>
      </p:sp>
      <p:sp>
        <p:nvSpPr>
          <p:cNvPr id="5" name="Text Box 9"/>
          <p:cNvSpPr txBox="1">
            <a:spLocks noChangeArrowheads="1"/>
          </p:cNvSpPr>
          <p:nvPr/>
        </p:nvSpPr>
        <p:spPr bwMode="auto">
          <a:xfrm>
            <a:off x="1071563" y="3786188"/>
            <a:ext cx="2357437" cy="1189037"/>
          </a:xfrm>
          <a:prstGeom prst="rect">
            <a:avLst/>
          </a:prstGeom>
          <a:solidFill>
            <a:schemeClr val="accent2">
              <a:lumMod val="20000"/>
              <a:lumOff val="80000"/>
            </a:schemeClr>
          </a:solidFill>
          <a:ln w="57150">
            <a:solidFill>
              <a:schemeClr val="accent5">
                <a:lumMod val="10000"/>
              </a:schemeClr>
            </a:solidFill>
            <a:prstDash val="sysDot"/>
            <a:miter lim="800000"/>
            <a:headEnd/>
            <a:tailEnd/>
          </a:ln>
          <a:effectLst/>
        </p:spPr>
        <p:txBody>
          <a:bodyPr>
            <a:spAutoFit/>
          </a:bodyPr>
          <a:lstStyle/>
          <a:p>
            <a:pPr>
              <a:spcBef>
                <a:spcPct val="50000"/>
              </a:spcBef>
              <a:defRPr/>
            </a:pPr>
            <a:r>
              <a:rPr lang="es-ES_tradnl" sz="7200" b="1" dirty="0">
                <a:solidFill>
                  <a:schemeClr val="accent2">
                    <a:lumMod val="50000"/>
                  </a:schemeClr>
                </a:solidFill>
                <a:effectLst>
                  <a:outerShdw blurRad="38100" dist="38100" dir="2700000" algn="tl">
                    <a:srgbClr val="000000"/>
                  </a:outerShdw>
                </a:effectLst>
                <a:latin typeface="Comic Sans MS" pitchFamily="66" charset="0"/>
              </a:rPr>
              <a:t>logos</a:t>
            </a:r>
            <a:endParaRPr lang="es-ES" sz="7200" b="1" dirty="0">
              <a:solidFill>
                <a:schemeClr val="accent2">
                  <a:lumMod val="50000"/>
                </a:schemeClr>
              </a:solidFill>
              <a:effectLst>
                <a:outerShdw blurRad="38100" dist="38100" dir="2700000" algn="tl">
                  <a:srgbClr val="000000"/>
                </a:outerShdw>
              </a:effectLst>
              <a:latin typeface="Comic Sans MS" pitchFamily="66" charset="0"/>
            </a:endParaRPr>
          </a:p>
        </p:txBody>
      </p:sp>
      <p:sp>
        <p:nvSpPr>
          <p:cNvPr id="6" name="Line 5"/>
          <p:cNvSpPr>
            <a:spLocks noChangeShapeType="1"/>
          </p:cNvSpPr>
          <p:nvPr/>
        </p:nvSpPr>
        <p:spPr bwMode="auto">
          <a:xfrm flipV="1">
            <a:off x="3733800" y="1852613"/>
            <a:ext cx="1219200" cy="685800"/>
          </a:xfrm>
          <a:prstGeom prst="line">
            <a:avLst/>
          </a:prstGeom>
          <a:noFill/>
          <a:ln w="57150">
            <a:solidFill>
              <a:schemeClr val="accent5">
                <a:lumMod val="10000"/>
              </a:schemeClr>
            </a:solidFill>
            <a:round/>
            <a:headEnd/>
            <a:tailEnd type="triangle" w="med" len="med"/>
          </a:ln>
        </p:spPr>
        <p:txBody>
          <a:bodyPr/>
          <a:lstStyle/>
          <a:p>
            <a:pPr>
              <a:defRPr/>
            </a:pPr>
            <a:endParaRPr lang="es-ES"/>
          </a:p>
        </p:txBody>
      </p:sp>
      <p:sp>
        <p:nvSpPr>
          <p:cNvPr id="7" name="Line 6"/>
          <p:cNvSpPr>
            <a:spLocks noChangeShapeType="1"/>
          </p:cNvSpPr>
          <p:nvPr/>
        </p:nvSpPr>
        <p:spPr bwMode="auto">
          <a:xfrm>
            <a:off x="3733800" y="2538413"/>
            <a:ext cx="1371600" cy="533400"/>
          </a:xfrm>
          <a:prstGeom prst="line">
            <a:avLst/>
          </a:prstGeom>
          <a:noFill/>
          <a:ln w="57150">
            <a:solidFill>
              <a:schemeClr val="accent5">
                <a:lumMod val="10000"/>
              </a:schemeClr>
            </a:solidFill>
            <a:round/>
            <a:headEnd/>
            <a:tailEnd type="triangle" w="med" len="med"/>
          </a:ln>
        </p:spPr>
        <p:txBody>
          <a:bodyPr/>
          <a:lstStyle/>
          <a:p>
            <a:pPr>
              <a:defRPr/>
            </a:pPr>
            <a:endParaRPr lang="es-ES"/>
          </a:p>
        </p:txBody>
      </p:sp>
      <p:sp>
        <p:nvSpPr>
          <p:cNvPr id="8" name="Line 10"/>
          <p:cNvSpPr>
            <a:spLocks noChangeShapeType="1"/>
          </p:cNvSpPr>
          <p:nvPr/>
        </p:nvSpPr>
        <p:spPr bwMode="auto">
          <a:xfrm flipV="1">
            <a:off x="3505200" y="3959225"/>
            <a:ext cx="1524000" cy="407988"/>
          </a:xfrm>
          <a:prstGeom prst="line">
            <a:avLst/>
          </a:prstGeom>
          <a:noFill/>
          <a:ln w="57150">
            <a:solidFill>
              <a:schemeClr val="accent5">
                <a:lumMod val="10000"/>
              </a:schemeClr>
            </a:solidFill>
            <a:round/>
            <a:headEnd/>
            <a:tailEnd type="triangle" w="med" len="med"/>
          </a:ln>
        </p:spPr>
        <p:txBody>
          <a:bodyPr/>
          <a:lstStyle/>
          <a:p>
            <a:pPr>
              <a:defRPr/>
            </a:pPr>
            <a:endParaRPr lang="es-ES"/>
          </a:p>
        </p:txBody>
      </p:sp>
      <p:sp>
        <p:nvSpPr>
          <p:cNvPr id="9" name="Line 11"/>
          <p:cNvSpPr>
            <a:spLocks noChangeShapeType="1"/>
          </p:cNvSpPr>
          <p:nvPr/>
        </p:nvSpPr>
        <p:spPr bwMode="auto">
          <a:xfrm>
            <a:off x="3505200" y="4367213"/>
            <a:ext cx="1676400" cy="381000"/>
          </a:xfrm>
          <a:prstGeom prst="line">
            <a:avLst/>
          </a:prstGeom>
          <a:noFill/>
          <a:ln w="57150">
            <a:solidFill>
              <a:schemeClr val="accent5">
                <a:lumMod val="10000"/>
              </a:schemeClr>
            </a:solidFill>
            <a:round/>
            <a:headEnd/>
            <a:tailEnd type="triangle" w="med" len="med"/>
          </a:ln>
        </p:spPr>
        <p:txBody>
          <a:bodyPr/>
          <a:lstStyle/>
          <a:p>
            <a:pPr>
              <a:defRPr/>
            </a:pPr>
            <a:endParaRPr lang="es-ES"/>
          </a:p>
        </p:txBody>
      </p:sp>
      <p:sp>
        <p:nvSpPr>
          <p:cNvPr id="10" name="Line 12"/>
          <p:cNvSpPr>
            <a:spLocks noChangeShapeType="1"/>
          </p:cNvSpPr>
          <p:nvPr/>
        </p:nvSpPr>
        <p:spPr bwMode="auto">
          <a:xfrm>
            <a:off x="3552825" y="4367213"/>
            <a:ext cx="1447800" cy="1219200"/>
          </a:xfrm>
          <a:prstGeom prst="line">
            <a:avLst/>
          </a:prstGeom>
          <a:noFill/>
          <a:ln w="57150">
            <a:solidFill>
              <a:schemeClr val="accent5">
                <a:lumMod val="10000"/>
              </a:schemeClr>
            </a:solidFill>
            <a:round/>
            <a:headEnd/>
            <a:tailEnd type="triangle" w="med" len="med"/>
          </a:ln>
        </p:spPr>
        <p:txBody>
          <a:bodyPr/>
          <a:lstStyle/>
          <a:p>
            <a:pPr>
              <a:defRPr/>
            </a:pPr>
            <a:endParaRPr lang="es-ES"/>
          </a:p>
        </p:txBody>
      </p:sp>
      <p:sp>
        <p:nvSpPr>
          <p:cNvPr id="11" name="Text Box 13"/>
          <p:cNvSpPr txBox="1">
            <a:spLocks noChangeArrowheads="1"/>
          </p:cNvSpPr>
          <p:nvPr/>
        </p:nvSpPr>
        <p:spPr bwMode="auto">
          <a:xfrm>
            <a:off x="5181600" y="3681413"/>
            <a:ext cx="3200400" cy="579437"/>
          </a:xfrm>
          <a:prstGeom prst="rect">
            <a:avLst/>
          </a:prstGeom>
          <a:noFill/>
          <a:ln w="9525">
            <a:noFill/>
            <a:miter lim="800000"/>
            <a:headEnd/>
            <a:tailEnd/>
          </a:ln>
          <a:effectLst/>
        </p:spPr>
        <p:txBody>
          <a:bodyPr>
            <a:spAutoFit/>
          </a:bodyPr>
          <a:lstStyle/>
          <a:p>
            <a:pPr>
              <a:spcBef>
                <a:spcPct val="50000"/>
              </a:spcBef>
              <a:defRPr/>
            </a:pPr>
            <a:r>
              <a:rPr lang="es-ES_tradnl" sz="3200" b="1" dirty="0">
                <a:solidFill>
                  <a:schemeClr val="accent6">
                    <a:lumMod val="75000"/>
                  </a:schemeClr>
                </a:solidFill>
                <a:effectLst>
                  <a:outerShdw blurRad="38100" dist="38100" dir="2700000" algn="tl">
                    <a:srgbClr val="000000"/>
                  </a:outerShdw>
                </a:effectLst>
                <a:latin typeface="Comic Sans MS" pitchFamily="66" charset="0"/>
              </a:rPr>
              <a:t>conocimiento</a:t>
            </a:r>
            <a:endParaRPr lang="es-ES" sz="3200" b="1" dirty="0">
              <a:solidFill>
                <a:schemeClr val="accent6">
                  <a:lumMod val="75000"/>
                </a:schemeClr>
              </a:solidFill>
              <a:effectLst>
                <a:outerShdw blurRad="38100" dist="38100" dir="2700000" algn="tl">
                  <a:srgbClr val="000000"/>
                </a:outerShdw>
              </a:effectLst>
              <a:latin typeface="Comic Sans MS" pitchFamily="66" charset="0"/>
            </a:endParaRPr>
          </a:p>
        </p:txBody>
      </p:sp>
      <p:sp>
        <p:nvSpPr>
          <p:cNvPr id="12" name="Text Box 14"/>
          <p:cNvSpPr txBox="1">
            <a:spLocks noChangeArrowheads="1"/>
          </p:cNvSpPr>
          <p:nvPr/>
        </p:nvSpPr>
        <p:spPr bwMode="auto">
          <a:xfrm>
            <a:off x="5029200" y="5357813"/>
            <a:ext cx="3505200" cy="579437"/>
          </a:xfrm>
          <a:prstGeom prst="rect">
            <a:avLst/>
          </a:prstGeom>
          <a:noFill/>
          <a:ln w="9525">
            <a:noFill/>
            <a:miter lim="800000"/>
            <a:headEnd/>
            <a:tailEnd/>
          </a:ln>
          <a:effectLst/>
        </p:spPr>
        <p:txBody>
          <a:bodyPr>
            <a:spAutoFit/>
          </a:bodyPr>
          <a:lstStyle/>
          <a:p>
            <a:pPr>
              <a:spcBef>
                <a:spcPct val="50000"/>
              </a:spcBef>
              <a:defRPr/>
            </a:pPr>
            <a:r>
              <a:rPr lang="es-ES_tradnl" sz="3200" b="1">
                <a:solidFill>
                  <a:schemeClr val="accent6">
                    <a:lumMod val="75000"/>
                  </a:schemeClr>
                </a:solidFill>
                <a:effectLst>
                  <a:outerShdw blurRad="38100" dist="38100" dir="2700000" algn="tl">
                    <a:srgbClr val="000000"/>
                  </a:outerShdw>
                </a:effectLst>
                <a:latin typeface="Comic Sans MS" pitchFamily="66" charset="0"/>
              </a:rPr>
              <a:t>Área de estudio</a:t>
            </a:r>
            <a:endParaRPr lang="es-ES" sz="3200" b="1">
              <a:solidFill>
                <a:schemeClr val="accent6">
                  <a:lumMod val="75000"/>
                </a:schemeClr>
              </a:solidFill>
              <a:effectLst>
                <a:outerShdw blurRad="38100" dist="38100" dir="2700000" algn="tl">
                  <a:srgbClr val="000000"/>
                </a:outerShdw>
              </a:effectLst>
              <a:latin typeface="Comic Sans MS" pitchFamily="66" charset="0"/>
            </a:endParaRPr>
          </a:p>
        </p:txBody>
      </p:sp>
      <p:sp>
        <p:nvSpPr>
          <p:cNvPr id="13" name="Text Box 15"/>
          <p:cNvSpPr txBox="1">
            <a:spLocks noChangeArrowheads="1"/>
          </p:cNvSpPr>
          <p:nvPr/>
        </p:nvSpPr>
        <p:spPr bwMode="auto">
          <a:xfrm>
            <a:off x="5286375" y="4443413"/>
            <a:ext cx="1600200" cy="579437"/>
          </a:xfrm>
          <a:prstGeom prst="rect">
            <a:avLst/>
          </a:prstGeom>
          <a:noFill/>
          <a:ln w="9525">
            <a:noFill/>
            <a:miter lim="800000"/>
            <a:headEnd/>
            <a:tailEnd/>
          </a:ln>
          <a:effectLst/>
        </p:spPr>
        <p:txBody>
          <a:bodyPr>
            <a:spAutoFit/>
          </a:bodyPr>
          <a:lstStyle/>
          <a:p>
            <a:pPr>
              <a:spcBef>
                <a:spcPct val="50000"/>
              </a:spcBef>
              <a:defRPr/>
            </a:pPr>
            <a:r>
              <a:rPr lang="es-ES_tradnl" sz="3200" b="1" dirty="0">
                <a:solidFill>
                  <a:schemeClr val="accent6">
                    <a:lumMod val="75000"/>
                  </a:schemeClr>
                </a:solidFill>
                <a:effectLst>
                  <a:outerShdw blurRad="38100" dist="38100" dir="2700000" algn="tl">
                    <a:srgbClr val="000000"/>
                  </a:outerShdw>
                </a:effectLst>
                <a:latin typeface="Comic Sans MS" pitchFamily="66" charset="0"/>
              </a:rPr>
              <a:t>ciencia</a:t>
            </a:r>
            <a:endParaRPr lang="es-ES" sz="3200" b="1" dirty="0">
              <a:solidFill>
                <a:schemeClr val="accent6">
                  <a:lumMod val="75000"/>
                </a:schemeClr>
              </a:solidFill>
              <a:effectLst>
                <a:outerShdw blurRad="38100" dist="38100" dir="2700000" algn="tl">
                  <a:srgbClr val="000000"/>
                </a:outerShdw>
              </a:effectLst>
              <a:latin typeface="Comic Sans MS" pitchFamily="66" charset="0"/>
            </a:endParaRPr>
          </a:p>
        </p:txBody>
      </p:sp>
      <p:sp>
        <p:nvSpPr>
          <p:cNvPr id="14" name="WordArt 16"/>
          <p:cNvSpPr>
            <a:spLocks noChangeArrowheads="1" noChangeShapeType="1" noTextEdit="1"/>
          </p:cNvSpPr>
          <p:nvPr/>
        </p:nvSpPr>
        <p:spPr bwMode="auto">
          <a:xfrm>
            <a:off x="1946275" y="908050"/>
            <a:ext cx="5543550" cy="792163"/>
          </a:xfrm>
          <a:prstGeom prst="rect">
            <a:avLst/>
          </a:prstGeom>
        </p:spPr>
        <p:txBody>
          <a:bodyPr wrap="none" fromWordArt="1">
            <a:prstTxWarp prst="textPlain">
              <a:avLst>
                <a:gd name="adj" fmla="val 50000"/>
              </a:avLst>
            </a:prstTxWarp>
          </a:bodyPr>
          <a:lstStyle/>
          <a:p>
            <a:pPr algn="ctr"/>
            <a:r>
              <a:rPr lang="es-CO" sz="4000" kern="10">
                <a:ln w="19050">
                  <a:solidFill>
                    <a:srgbClr val="99CCFF"/>
                  </a:solidFill>
                  <a:round/>
                  <a:headEnd/>
                  <a:tailEnd/>
                </a:ln>
                <a:solidFill>
                  <a:srgbClr val="0066CC"/>
                </a:solidFill>
                <a:effectLst>
                  <a:outerShdw dist="35921" dir="2700000" algn="ctr" rotWithShape="0">
                    <a:srgbClr val="990000"/>
                  </a:outerShdw>
                </a:effectLst>
                <a:latin typeface="Impact"/>
              </a:rPr>
              <a:t>Tecnología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strVal val="#ppt_w*0.70"/>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Effect transition="in" filter="fade">
                                      <p:cBhvr>
                                        <p:cTn id="43" dur="10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5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strVal val="#ppt_w*0.70"/>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Effect transition="in" filter="fade">
                                      <p:cBhvr>
                                        <p:cTn id="55" dur="10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edge">
                                      <p:cBhvr>
                                        <p:cTn id="60" dur="20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strVal val="#ppt_w*0.70"/>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Effect transition="in" filter="fade">
                                      <p:cBhvr>
                                        <p:cTn id="67" dur="1000"/>
                                        <p:tgtEl>
                                          <p:spTgt spid="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checkerboard(across)">
                                      <p:cBhvr>
                                        <p:cTn id="72" dur="500"/>
                                        <p:tgtEl>
                                          <p:spTgt spid="1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1000" fill="hold"/>
                                        <p:tgtEl>
                                          <p:spTgt spid="12"/>
                                        </p:tgtEl>
                                        <p:attrNameLst>
                                          <p:attrName>ppt_w</p:attrName>
                                        </p:attrNameLst>
                                      </p:cBhvr>
                                      <p:tavLst>
                                        <p:tav tm="0">
                                          <p:val>
                                            <p:strVal val="#ppt_w*0.70"/>
                                          </p:val>
                                        </p:tav>
                                        <p:tav tm="100000">
                                          <p:val>
                                            <p:strVal val="#ppt_w"/>
                                          </p:val>
                                        </p:tav>
                                      </p:tavLst>
                                    </p:anim>
                                    <p:anim calcmode="lin" valueType="num">
                                      <p:cBhvr>
                                        <p:cTn id="78" dur="1000" fill="hold"/>
                                        <p:tgtEl>
                                          <p:spTgt spid="12"/>
                                        </p:tgtEl>
                                        <p:attrNameLst>
                                          <p:attrName>ppt_h</p:attrName>
                                        </p:attrNameLst>
                                      </p:cBhvr>
                                      <p:tavLst>
                                        <p:tav tm="0">
                                          <p:val>
                                            <p:strVal val="#ppt_h"/>
                                          </p:val>
                                        </p:tav>
                                        <p:tav tm="100000">
                                          <p:val>
                                            <p:strVal val="#ppt_h"/>
                                          </p:val>
                                        </p:tav>
                                      </p:tavLst>
                                    </p:anim>
                                    <p:animEffect transition="in" filter="fade">
                                      <p:cBhvr>
                                        <p:cTn id="7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11" grpId="0"/>
      <p:bldP spid="12" grpId="0"/>
      <p:bldP spid="13"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304800"/>
            <a:ext cx="8686800" cy="1143000"/>
          </a:xfrm>
        </p:spPr>
        <p:txBody>
          <a:bodyPr/>
          <a:lstStyle/>
          <a:p>
            <a:pPr algn="ctr"/>
            <a:r>
              <a:rPr lang="es-ES" sz="3600"/>
              <a:t>PROPIEDADES MECÁNICAS</a:t>
            </a:r>
          </a:p>
        </p:txBody>
      </p:sp>
      <p:sp>
        <p:nvSpPr>
          <p:cNvPr id="18436" name="Rectangle 4" descr="Rectangle: Click to edit Master text styles&#10;Second level&#10;Third level&#10;Fourth level&#10;Fifth level"/>
          <p:cNvSpPr>
            <a:spLocks noGrp="1" noChangeArrowheads="1"/>
          </p:cNvSpPr>
          <p:nvPr>
            <p:ph type="body" idx="4294967295"/>
          </p:nvPr>
        </p:nvSpPr>
        <p:spPr>
          <a:xfrm>
            <a:off x="990600" y="1676400"/>
            <a:ext cx="8153400" cy="914400"/>
          </a:xfrm>
          <a:noFill/>
          <a:ln/>
        </p:spPr>
        <p:txBody>
          <a:bodyPr/>
          <a:lstStyle/>
          <a:p>
            <a:r>
              <a:rPr lang="es-ES" sz="2400"/>
              <a:t>Son las que están relacionadas con el comportamiento del material cuando se somete a esfuerzos.</a:t>
            </a:r>
          </a:p>
        </p:txBody>
      </p:sp>
      <p:sp>
        <p:nvSpPr>
          <p:cNvPr id="18435"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8437" name="Rectangle 5" descr="Rectangle: Click to edit Master text styles&#10;Second level&#10;Third level&#10;Fourth level&#10;Fifth level"/>
          <p:cNvSpPr>
            <a:spLocks noChangeArrowheads="1"/>
          </p:cNvSpPr>
          <p:nvPr/>
        </p:nvSpPr>
        <p:spPr bwMode="auto">
          <a:xfrm>
            <a:off x="1600200" y="27432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Dureza: </a:t>
            </a:r>
            <a:r>
              <a:rPr lang="es-ES" sz="1600">
                <a:latin typeface="Verdana" pitchFamily="34" charset="0"/>
                <a:cs typeface="Times New Roman" pitchFamily="18" charset="0"/>
              </a:rPr>
              <a:t>Un material es duros o blando dependiendo de si otros materiales puede rayarlo</a:t>
            </a:r>
            <a:r>
              <a:rPr lang="es-ES"/>
              <a:t> </a:t>
            </a:r>
          </a:p>
        </p:txBody>
      </p:sp>
      <p:sp>
        <p:nvSpPr>
          <p:cNvPr id="18438" name="Rectangle 6" descr="Rectangle: Click to edit Master text styles&#10;Second level&#10;Third level&#10;Fourth level&#10;Fifth level"/>
          <p:cNvSpPr>
            <a:spLocks noChangeArrowheads="1"/>
          </p:cNvSpPr>
          <p:nvPr/>
        </p:nvSpPr>
        <p:spPr bwMode="auto">
          <a:xfrm>
            <a:off x="1524000" y="3581400"/>
            <a:ext cx="708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Tenacidad/Fragilidad: </a:t>
            </a:r>
            <a:r>
              <a:rPr lang="es-ES" sz="1600">
                <a:latin typeface="Verdana" pitchFamily="34" charset="0"/>
                <a:cs typeface="Times New Roman" pitchFamily="18" charset="0"/>
              </a:rPr>
              <a:t>Un material es tenaz si aguanta los golpes sin romperse. Un material es frágil si cuando le damos un golpe se rompe.</a:t>
            </a:r>
            <a:r>
              <a:rPr lang="es-ES" sz="1600"/>
              <a:t> </a:t>
            </a:r>
          </a:p>
        </p:txBody>
      </p:sp>
      <p:pic>
        <p:nvPicPr>
          <p:cNvPr id="1844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24400"/>
            <a:ext cx="449580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3">
            <a:extLst>
              <a:ext uri="{28A0092B-C50C-407E-A947-70E740481C1C}">
                <a14:useLocalDpi xmlns:a14="http://schemas.microsoft.com/office/drawing/2010/main" val="0"/>
              </a:ext>
            </a:extLst>
          </a:blip>
          <a:srcRect l="2689" t="1767" r="3763"/>
          <a:stretch>
            <a:fillRect/>
          </a:stretch>
        </p:blipFill>
        <p:spPr bwMode="auto">
          <a:xfrm>
            <a:off x="7010400" y="5257800"/>
            <a:ext cx="1676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724400"/>
            <a:ext cx="16002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ox(in)">
                                      <p:cBhvr>
                                        <p:cTn id="7" dur="5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ox(in)">
                                      <p:cBhvr>
                                        <p:cTn id="12" dur="500"/>
                                        <p:tgtEl>
                                          <p:spTgt spid="18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84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box(in)">
                                      <p:cBhvr>
                                        <p:cTn id="21" dur="500"/>
                                        <p:tgtEl>
                                          <p:spTgt spid="184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844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P spid="18437" grpId="0" autoUpdateAnimBg="0"/>
      <p:bldP spid="1843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304800"/>
            <a:ext cx="8686800" cy="1143000"/>
          </a:xfrm>
        </p:spPr>
        <p:txBody>
          <a:bodyPr/>
          <a:lstStyle/>
          <a:p>
            <a:pPr algn="ctr"/>
            <a:r>
              <a:rPr lang="es-ES" sz="3600"/>
              <a:t>PROPIEDADES MECÁNICAS</a:t>
            </a:r>
          </a:p>
        </p:txBody>
      </p:sp>
      <p:sp>
        <p:nvSpPr>
          <p:cNvPr id="19460" name="Rectangle 4" descr="Rectangle: Click to edit Master text styles&#10;Second level&#10;Third level&#10;Fourth level&#10;Fifth level"/>
          <p:cNvSpPr>
            <a:spLocks noGrp="1" noChangeArrowheads="1"/>
          </p:cNvSpPr>
          <p:nvPr>
            <p:ph type="body" idx="4294967295"/>
          </p:nvPr>
        </p:nvSpPr>
        <p:spPr>
          <a:xfrm>
            <a:off x="990600" y="1676400"/>
            <a:ext cx="8153400" cy="914400"/>
          </a:xfrm>
          <a:noFill/>
          <a:ln/>
        </p:spPr>
        <p:txBody>
          <a:bodyPr/>
          <a:lstStyle/>
          <a:p>
            <a:r>
              <a:rPr lang="es-ES" sz="2400"/>
              <a:t>Son las que están relacionadas con el comportamiento del material cuando se somete a esfuerzos.</a:t>
            </a:r>
          </a:p>
        </p:txBody>
      </p:sp>
      <p:sp>
        <p:nvSpPr>
          <p:cNvPr id="19459"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9463" name="Rectangle 7" descr="Rectangle: Click to edit Master text styles&#10;Second level&#10;Third level&#10;Fourth level&#10;Fifth level"/>
          <p:cNvSpPr>
            <a:spLocks noChangeArrowheads="1"/>
          </p:cNvSpPr>
          <p:nvPr/>
        </p:nvSpPr>
        <p:spPr bwMode="auto">
          <a:xfrm>
            <a:off x="1371600" y="2743200"/>
            <a:ext cx="708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Elasticidad/Plasticidad:</a:t>
            </a:r>
            <a:r>
              <a:rPr lang="es-ES" sz="1600">
                <a:latin typeface="Verdana" pitchFamily="34" charset="0"/>
                <a:cs typeface="Times New Roman" pitchFamily="18" charset="0"/>
              </a:rPr>
              <a:t> Un material es elástico cuando, al  aplicarle una fuerza se estira, y al retirarla vuelve a la posición inicial. Un material es plástico cuando al retirarle la fuerza continua deformado</a:t>
            </a:r>
            <a:r>
              <a:rPr lang="es-ES" sz="1600"/>
              <a:t> </a:t>
            </a:r>
          </a:p>
        </p:txBody>
      </p:sp>
      <p:sp>
        <p:nvSpPr>
          <p:cNvPr id="19464" name="Rectangle 8" descr="Rectangle: Click to edit Master text styles&#10;Second level&#10;Third level&#10;Fourth level&#10;Fifth level"/>
          <p:cNvSpPr>
            <a:spLocks noChangeArrowheads="1"/>
          </p:cNvSpPr>
          <p:nvPr/>
        </p:nvSpPr>
        <p:spPr bwMode="auto">
          <a:xfrm>
            <a:off x="1295400" y="3962400"/>
            <a:ext cx="708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Resistencia mecánica:</a:t>
            </a:r>
            <a:r>
              <a:rPr lang="es-ES" sz="1600">
                <a:latin typeface="Verdana" pitchFamily="34" charset="0"/>
                <a:cs typeface="Times New Roman" pitchFamily="18" charset="0"/>
              </a:rPr>
              <a:t> Un material tiene resistencia mecánica cuando soporta esfuerzos sin romperse.</a:t>
            </a:r>
            <a:r>
              <a:rPr lang="es-ES" sz="1600"/>
              <a:t> </a:t>
            </a:r>
          </a:p>
        </p:txBody>
      </p:sp>
      <p:pic>
        <p:nvPicPr>
          <p:cNvPr id="194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029200"/>
            <a:ext cx="17811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105400"/>
            <a:ext cx="1909763"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019675"/>
            <a:ext cx="2667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540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box(in)">
                                      <p:cBhvr>
                                        <p:cTn id="7" dur="5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ox(in)">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94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946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box(in)">
                                      <p:cBhvr>
                                        <p:cTn id="25" dur="500"/>
                                        <p:tgtEl>
                                          <p:spTgt spid="194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3" grpId="0" autoUpdateAnimBg="0"/>
      <p:bldP spid="1946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304800"/>
            <a:ext cx="8686800" cy="1143000"/>
          </a:xfrm>
        </p:spPr>
        <p:txBody>
          <a:bodyPr/>
          <a:lstStyle/>
          <a:p>
            <a:pPr algn="ctr"/>
            <a:r>
              <a:rPr lang="es-ES" sz="3600"/>
              <a:t>PROPIEDADES TECNOLÓGICAS</a:t>
            </a:r>
          </a:p>
        </p:txBody>
      </p:sp>
      <p:sp>
        <p:nvSpPr>
          <p:cNvPr id="17412" name="Rectangle 4" descr="Rectangle: Click to edit Master text styles&#10;Second level&#10;Third level&#10;Fourth level&#10;Fifth level"/>
          <p:cNvSpPr>
            <a:spLocks noGrp="1" noChangeArrowheads="1"/>
          </p:cNvSpPr>
          <p:nvPr>
            <p:ph type="body" idx="4294967295"/>
          </p:nvPr>
        </p:nvSpPr>
        <p:spPr>
          <a:xfrm>
            <a:off x="914400" y="1676400"/>
            <a:ext cx="8229600" cy="914400"/>
          </a:xfrm>
          <a:noFill/>
          <a:ln/>
        </p:spPr>
        <p:txBody>
          <a:bodyPr/>
          <a:lstStyle/>
          <a:p>
            <a:r>
              <a:rPr lang="es-ES" sz="2400"/>
              <a:t>Son las que están relacionadas con el comportamiento de los materiales durante la fabricación.</a:t>
            </a:r>
          </a:p>
        </p:txBody>
      </p:sp>
      <p:sp>
        <p:nvSpPr>
          <p:cNvPr id="17411"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17413" name="Rectangle 5" descr="Rectangle: Click to edit Master text styles&#10;Second level&#10;Third level&#10;Fourth level&#10;Fifth level"/>
          <p:cNvSpPr>
            <a:spLocks noChangeArrowheads="1"/>
          </p:cNvSpPr>
          <p:nvPr/>
        </p:nvSpPr>
        <p:spPr bwMode="auto">
          <a:xfrm>
            <a:off x="1600200" y="27432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Fusibilidad: </a:t>
            </a:r>
            <a:r>
              <a:rPr lang="es-ES" sz="1600">
                <a:latin typeface="Verdana" pitchFamily="34" charset="0"/>
                <a:cs typeface="Times New Roman" pitchFamily="18" charset="0"/>
              </a:rPr>
              <a:t>Es la capacidad de los materiales de pasar del estado sólido al líquido cuando son sometidos a una temperatura determinada</a:t>
            </a:r>
            <a:r>
              <a:rPr lang="es-ES" sz="1600"/>
              <a:t>.</a:t>
            </a:r>
          </a:p>
        </p:txBody>
      </p:sp>
      <p:sp>
        <p:nvSpPr>
          <p:cNvPr id="17414" name="Rectangle 6" descr="Rectangle: Click to edit Master text styles&#10;Second level&#10;Third level&#10;Fourth level&#10;Fifth level"/>
          <p:cNvSpPr>
            <a:spLocks noChangeArrowheads="1"/>
          </p:cNvSpPr>
          <p:nvPr/>
        </p:nvSpPr>
        <p:spPr bwMode="auto">
          <a:xfrm>
            <a:off x="1600200" y="3810000"/>
            <a:ext cx="662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Ductilidad: </a:t>
            </a:r>
            <a:r>
              <a:rPr lang="es-ES" sz="1600">
                <a:latin typeface="Verdana" pitchFamily="34" charset="0"/>
                <a:cs typeface="Times New Roman" pitchFamily="18" charset="0"/>
              </a:rPr>
              <a:t>Es la capacidad de los materiales de transformarse en hilos cuando se estiran.</a:t>
            </a:r>
            <a:r>
              <a:rPr lang="es-ES" sz="2400"/>
              <a:t> </a:t>
            </a:r>
          </a:p>
        </p:txBody>
      </p:sp>
      <p:sp>
        <p:nvSpPr>
          <p:cNvPr id="17415" name="Rectangle 7" descr="Rectangle: Click to edit Master text styles&#10;Second level&#10;Third level&#10;Fourth level&#10;Fifth level"/>
          <p:cNvSpPr>
            <a:spLocks noChangeArrowheads="1"/>
          </p:cNvSpPr>
          <p:nvPr/>
        </p:nvSpPr>
        <p:spPr bwMode="auto">
          <a:xfrm>
            <a:off x="1600200" y="4648200"/>
            <a:ext cx="7010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sz="2400"/>
              <a:t>Maleabilidad: </a:t>
            </a:r>
            <a:r>
              <a:rPr lang="es-ES" sz="1600">
                <a:cs typeface="Times New Roman" pitchFamily="18" charset="0"/>
              </a:rPr>
              <a:t>Es la capacidad de los materiales de transformarse en láminas cuando se les comprime.</a:t>
            </a:r>
            <a:r>
              <a:rPr lang="es-ES" sz="2400"/>
              <a:t> </a:t>
            </a:r>
          </a:p>
        </p:txBody>
      </p:sp>
      <p:pic>
        <p:nvPicPr>
          <p:cNvPr id="174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1595438"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99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box(in)">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ox(in)">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box(in)">
                                      <p:cBhvr>
                                        <p:cTn id="17" dur="5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741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7415"/>
                                        </p:tgtEl>
                                        <p:attrNameLst>
                                          <p:attrName>style.visibility</p:attrName>
                                        </p:attrNameLst>
                                      </p:cBhvr>
                                      <p:to>
                                        <p:strVal val="visible"/>
                                      </p:to>
                                    </p:set>
                                    <p:animEffect transition="in" filter="box(in)">
                                      <p:cBhvr>
                                        <p:cTn id="26"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P spid="17413" grpId="0" autoUpdateAnimBg="0"/>
      <p:bldP spid="17414" grpId="0" autoUpdateAnimBg="0"/>
      <p:bldP spid="1741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304800"/>
            <a:ext cx="8686800" cy="1143000"/>
          </a:xfrm>
        </p:spPr>
        <p:txBody>
          <a:bodyPr/>
          <a:lstStyle/>
          <a:p>
            <a:pPr algn="ctr"/>
            <a:r>
              <a:rPr lang="es-ES" sz="3600"/>
              <a:t>PROPIEDADES ECOLÓGICAS</a:t>
            </a:r>
          </a:p>
        </p:txBody>
      </p:sp>
      <p:sp>
        <p:nvSpPr>
          <p:cNvPr id="20484" name="Rectangle 4" descr="Rectangle: Click to edit Master text styles&#10;Second level&#10;Third level&#10;Fourth level&#10;Fifth level"/>
          <p:cNvSpPr>
            <a:spLocks noGrp="1" noChangeArrowheads="1"/>
          </p:cNvSpPr>
          <p:nvPr>
            <p:ph type="body" idx="4294967295"/>
          </p:nvPr>
        </p:nvSpPr>
        <p:spPr>
          <a:xfrm>
            <a:off x="914400" y="1676400"/>
            <a:ext cx="8229600" cy="914400"/>
          </a:xfrm>
          <a:noFill/>
          <a:ln/>
        </p:spPr>
        <p:txBody>
          <a:bodyPr/>
          <a:lstStyle/>
          <a:p>
            <a:r>
              <a:rPr lang="es-ES" sz="2400"/>
              <a:t>Son las que están relacionadas con la mayor o menor nocividad del material para el medio ambiente.</a:t>
            </a:r>
          </a:p>
        </p:txBody>
      </p:sp>
      <p:sp>
        <p:nvSpPr>
          <p:cNvPr id="20483"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20485" name="Rectangle 5" descr="Rectangle: Click to edit Master text styles&#10;Second level&#10;Third level&#10;Fourth level&#10;Fifth level"/>
          <p:cNvSpPr>
            <a:spLocks noChangeArrowheads="1"/>
          </p:cNvSpPr>
          <p:nvPr/>
        </p:nvSpPr>
        <p:spPr bwMode="auto">
          <a:xfrm>
            <a:off x="1066800" y="2514600"/>
            <a:ext cx="723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Toxicidad: </a:t>
            </a:r>
            <a:r>
              <a:rPr lang="es-ES" sz="1600">
                <a:latin typeface="Verdana" pitchFamily="34" charset="0"/>
                <a:cs typeface="Times New Roman" pitchFamily="18" charset="0"/>
              </a:rPr>
              <a:t>Es el carácter nocivo de los materiales para el medio ambiente o los seres vivos</a:t>
            </a:r>
            <a:r>
              <a:rPr lang="es-ES" sz="1600"/>
              <a:t>.</a:t>
            </a:r>
          </a:p>
        </p:txBody>
      </p:sp>
      <p:sp>
        <p:nvSpPr>
          <p:cNvPr id="20486" name="Rectangle 6" descr="Rectangle: Click to edit Master text styles&#10;Second level&#10;Third level&#10;Fourth level&#10;Fifth level"/>
          <p:cNvSpPr>
            <a:spLocks noChangeArrowheads="1"/>
          </p:cNvSpPr>
          <p:nvPr/>
        </p:nvSpPr>
        <p:spPr bwMode="auto">
          <a:xfrm>
            <a:off x="1066800" y="3390900"/>
            <a:ext cx="6629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Reciclabilidad: </a:t>
            </a:r>
            <a:r>
              <a:rPr lang="es-ES" sz="1600">
                <a:latin typeface="Verdana" pitchFamily="34" charset="0"/>
                <a:cs typeface="Times New Roman" pitchFamily="18" charset="0"/>
              </a:rPr>
              <a:t>Es la capacidad de los materiales de ser vueltos a fabricar.</a:t>
            </a:r>
          </a:p>
        </p:txBody>
      </p:sp>
      <p:sp>
        <p:nvSpPr>
          <p:cNvPr id="20487" name="Rectangle 7" descr="Rectangle: Click to edit Master text styles&#10;Second level&#10;Third level&#10;Fourth level&#10;Fifth level"/>
          <p:cNvSpPr>
            <a:spLocks noChangeArrowheads="1"/>
          </p:cNvSpPr>
          <p:nvPr/>
        </p:nvSpPr>
        <p:spPr bwMode="auto">
          <a:xfrm>
            <a:off x="1066800" y="4038600"/>
            <a:ext cx="7010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Biodegrabilidad: </a:t>
            </a:r>
            <a:r>
              <a:rPr lang="es-ES" sz="1600">
                <a:latin typeface="Verdana" pitchFamily="34" charset="0"/>
                <a:cs typeface="Times New Roman" pitchFamily="18" charset="0"/>
              </a:rPr>
              <a:t>Es la capacidad de los materiales de, con el paso del tiempo, descomponerse de forma natural en sustancias más simples.</a:t>
            </a:r>
            <a:r>
              <a:rPr lang="es-ES" sz="1600">
                <a:cs typeface="Times New Roman" pitchFamily="18" charset="0"/>
              </a:rPr>
              <a:t> </a:t>
            </a:r>
          </a:p>
        </p:txBody>
      </p:sp>
      <p:pic>
        <p:nvPicPr>
          <p:cNvPr id="204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94238"/>
            <a:ext cx="5334000"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232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box(in)">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box(in)">
                                      <p:cBhvr>
                                        <p:cTn id="12" dur="5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box(in)">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box(in)">
                                      <p:cBhvr>
                                        <p:cTn id="22" dur="500"/>
                                        <p:tgtEl>
                                          <p:spTgt spid="204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P spid="20485" grpId="0" autoUpdateAnimBg="0"/>
      <p:bldP spid="20486" grpId="0" autoUpdateAnimBg="0"/>
      <p:bldP spid="2048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304800"/>
            <a:ext cx="8686800" cy="1143000"/>
          </a:xfrm>
        </p:spPr>
        <p:txBody>
          <a:bodyPr/>
          <a:lstStyle/>
          <a:p>
            <a:pPr algn="ctr"/>
            <a:r>
              <a:rPr lang="es-ES" sz="3600"/>
              <a:t>LA ELECCIÓN DE LOS MATERIALES</a:t>
            </a:r>
          </a:p>
        </p:txBody>
      </p:sp>
      <p:sp>
        <p:nvSpPr>
          <p:cNvPr id="30724" name="Rectangle 4" descr="Rectangle: Click to edit Master text styles&#10;Second level&#10;Third level&#10;Fourth level&#10;Fifth level"/>
          <p:cNvSpPr>
            <a:spLocks noGrp="1" noChangeArrowheads="1"/>
          </p:cNvSpPr>
          <p:nvPr>
            <p:ph type="body" idx="4294967295"/>
          </p:nvPr>
        </p:nvSpPr>
        <p:spPr>
          <a:xfrm>
            <a:off x="914400" y="1676400"/>
            <a:ext cx="8229600" cy="914400"/>
          </a:xfrm>
          <a:noFill/>
          <a:ln/>
        </p:spPr>
        <p:txBody>
          <a:bodyPr/>
          <a:lstStyle/>
          <a:p>
            <a:r>
              <a:rPr lang="es-ES" sz="2400"/>
              <a:t>Al elegir un material para una determinada aplicación, habrá que tener en cuenta los siguientes factores:</a:t>
            </a:r>
          </a:p>
        </p:txBody>
      </p:sp>
      <p:sp>
        <p:nvSpPr>
          <p:cNvPr id="30723"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30725" name="Rectangle 5" descr="Rectangle: Click to edit Master text styles&#10;Second level&#10;Third level&#10;Fourth level&#10;Fifth level"/>
          <p:cNvSpPr>
            <a:spLocks noChangeArrowheads="1"/>
          </p:cNvSpPr>
          <p:nvPr/>
        </p:nvSpPr>
        <p:spPr bwMode="auto">
          <a:xfrm>
            <a:off x="1066800" y="2819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Sus propiedades: </a:t>
            </a:r>
            <a:r>
              <a:rPr lang="es-ES" sz="1600"/>
              <a:t>dureza, flexibilidad, resistencia al calor...</a:t>
            </a:r>
            <a:endParaRPr lang="es-ES" sz="1200"/>
          </a:p>
        </p:txBody>
      </p:sp>
      <p:sp>
        <p:nvSpPr>
          <p:cNvPr id="30726" name="Rectangle 6" descr="Rectangle: Click to edit Master text styles&#10;Second level&#10;Third level&#10;Fourth level&#10;Fifth level"/>
          <p:cNvSpPr>
            <a:spLocks noChangeArrowheads="1"/>
          </p:cNvSpPr>
          <p:nvPr/>
        </p:nvSpPr>
        <p:spPr bwMode="auto">
          <a:xfrm>
            <a:off x="1066800" y="3400425"/>
            <a:ext cx="7391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Las posibilidades de fabricación: </a:t>
            </a:r>
            <a:r>
              <a:rPr lang="es-ES" sz="1600"/>
              <a:t>las máquinas y herramientas de las que se dispone, la facilidad con que se trabaja... </a:t>
            </a:r>
            <a:endParaRPr lang="es-ES" sz="1200">
              <a:latin typeface="Verdana" pitchFamily="34" charset="0"/>
              <a:cs typeface="Times New Roman" pitchFamily="18" charset="0"/>
            </a:endParaRPr>
          </a:p>
        </p:txBody>
      </p:sp>
      <p:sp>
        <p:nvSpPr>
          <p:cNvPr id="30727" name="Rectangle 7" descr="Rectangle: Click to edit Master text styles&#10;Second level&#10;Third level&#10;Fourth level&#10;Fifth level"/>
          <p:cNvSpPr>
            <a:spLocks noChangeArrowheads="1"/>
          </p:cNvSpPr>
          <p:nvPr/>
        </p:nvSpPr>
        <p:spPr bwMode="auto">
          <a:xfrm>
            <a:off x="1066800" y="4248150"/>
            <a:ext cx="701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Su disponibilidad: </a:t>
            </a:r>
            <a:r>
              <a:rPr lang="es-ES" sz="1600"/>
              <a:t>la abundancia del material, la proximidad al lugar donde se necesita...</a:t>
            </a:r>
            <a:r>
              <a:rPr lang="es-ES" sz="1200">
                <a:cs typeface="Times New Roman" pitchFamily="18" charset="0"/>
              </a:rPr>
              <a:t> </a:t>
            </a:r>
          </a:p>
        </p:txBody>
      </p:sp>
      <p:sp>
        <p:nvSpPr>
          <p:cNvPr id="30729" name="Rectangle 9" descr="Rectangle: Click to edit Master text styles&#10;Second level&#10;Third level&#10;Fourth level&#10;Fifth level"/>
          <p:cNvSpPr>
            <a:spLocks noChangeArrowheads="1"/>
          </p:cNvSpPr>
          <p:nvPr/>
        </p:nvSpPr>
        <p:spPr bwMode="auto">
          <a:xfrm>
            <a:off x="1066800" y="56388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Su impacto sobre el medio ambiente:</a:t>
            </a:r>
            <a:r>
              <a:rPr lang="es-ES" sz="1200">
                <a:cs typeface="Times New Roman" pitchFamily="18" charset="0"/>
              </a:rPr>
              <a:t> </a:t>
            </a:r>
            <a:r>
              <a:rPr lang="es-ES" sz="1600"/>
              <a:t>si contamina, o es tóxico, o biodegradable</a:t>
            </a:r>
          </a:p>
        </p:txBody>
      </p:sp>
      <p:sp>
        <p:nvSpPr>
          <p:cNvPr id="30730" name="Rectangle 10" descr="Rectangle: Click to edit Master text styles&#10;Second level&#10;Third level&#10;Fourth level&#10;Fifth level"/>
          <p:cNvSpPr>
            <a:spLocks noChangeArrowheads="1"/>
          </p:cNvSpPr>
          <p:nvPr/>
        </p:nvSpPr>
        <p:spPr bwMode="auto">
          <a:xfrm>
            <a:off x="1066800" y="5057775"/>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Char char="ü"/>
            </a:pPr>
            <a:r>
              <a:rPr lang="es-ES"/>
              <a:t>Su precio</a:t>
            </a:r>
            <a:r>
              <a:rPr lang="es-ES" sz="1200">
                <a:cs typeface="Times New Roman" pitchFamily="18" charset="0"/>
              </a:rPr>
              <a:t> </a:t>
            </a:r>
          </a:p>
        </p:txBody>
      </p:sp>
    </p:spTree>
    <p:extLst>
      <p:ext uri="{BB962C8B-B14F-4D97-AF65-F5344CB8AC3E}">
        <p14:creationId xmlns:p14="http://schemas.microsoft.com/office/powerpoint/2010/main" val="430371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randombar(horizontal)">
                                      <p:cBhvr>
                                        <p:cTn id="7" dur="500"/>
                                        <p:tgtEl>
                                          <p:spTgt spid="307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 calcmode="lin" valueType="num">
                                      <p:cBhvr>
                                        <p:cTn id="12" dur="500" fill="hold"/>
                                        <p:tgtEl>
                                          <p:spTgt spid="30725"/>
                                        </p:tgtEl>
                                        <p:attrNameLst>
                                          <p:attrName>ppt_w</p:attrName>
                                        </p:attrNameLst>
                                      </p:cBhvr>
                                      <p:tavLst>
                                        <p:tav tm="0">
                                          <p:val>
                                            <p:fltVal val="0"/>
                                          </p:val>
                                        </p:tav>
                                        <p:tav tm="100000">
                                          <p:val>
                                            <p:strVal val="#ppt_w"/>
                                          </p:val>
                                        </p:tav>
                                      </p:tavLst>
                                    </p:anim>
                                    <p:anim calcmode="lin" valueType="num">
                                      <p:cBhvr>
                                        <p:cTn id="13" dur="500" fill="hold"/>
                                        <p:tgtEl>
                                          <p:spTgt spid="30725"/>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0726"/>
                                        </p:tgtEl>
                                        <p:attrNameLst>
                                          <p:attrName>style.visibility</p:attrName>
                                        </p:attrNameLst>
                                      </p:cBhvr>
                                      <p:to>
                                        <p:strVal val="visible"/>
                                      </p:to>
                                    </p:set>
                                    <p:anim calcmode="lin" valueType="num">
                                      <p:cBhvr>
                                        <p:cTn id="18" dur="500" fill="hold"/>
                                        <p:tgtEl>
                                          <p:spTgt spid="30726"/>
                                        </p:tgtEl>
                                        <p:attrNameLst>
                                          <p:attrName>ppt_w</p:attrName>
                                        </p:attrNameLst>
                                      </p:cBhvr>
                                      <p:tavLst>
                                        <p:tav tm="0">
                                          <p:val>
                                            <p:fltVal val="0"/>
                                          </p:val>
                                        </p:tav>
                                        <p:tav tm="100000">
                                          <p:val>
                                            <p:strVal val="#ppt_w"/>
                                          </p:val>
                                        </p:tav>
                                      </p:tavLst>
                                    </p:anim>
                                    <p:anim calcmode="lin" valueType="num">
                                      <p:cBhvr>
                                        <p:cTn id="19" dur="500" fill="hold"/>
                                        <p:tgtEl>
                                          <p:spTgt spid="30726"/>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0727"/>
                                        </p:tgtEl>
                                        <p:attrNameLst>
                                          <p:attrName>style.visibility</p:attrName>
                                        </p:attrNameLst>
                                      </p:cBhvr>
                                      <p:to>
                                        <p:strVal val="visible"/>
                                      </p:to>
                                    </p:set>
                                    <p:anim calcmode="lin" valueType="num">
                                      <p:cBhvr>
                                        <p:cTn id="24" dur="500" fill="hold"/>
                                        <p:tgtEl>
                                          <p:spTgt spid="30727"/>
                                        </p:tgtEl>
                                        <p:attrNameLst>
                                          <p:attrName>ppt_w</p:attrName>
                                        </p:attrNameLst>
                                      </p:cBhvr>
                                      <p:tavLst>
                                        <p:tav tm="0">
                                          <p:val>
                                            <p:fltVal val="0"/>
                                          </p:val>
                                        </p:tav>
                                        <p:tav tm="100000">
                                          <p:val>
                                            <p:strVal val="#ppt_w"/>
                                          </p:val>
                                        </p:tav>
                                      </p:tavLst>
                                    </p:anim>
                                    <p:anim calcmode="lin" valueType="num">
                                      <p:cBhvr>
                                        <p:cTn id="25" dur="500" fill="hold"/>
                                        <p:tgtEl>
                                          <p:spTgt spid="30727"/>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0730"/>
                                        </p:tgtEl>
                                        <p:attrNameLst>
                                          <p:attrName>style.visibility</p:attrName>
                                        </p:attrNameLst>
                                      </p:cBhvr>
                                      <p:to>
                                        <p:strVal val="visible"/>
                                      </p:to>
                                    </p:set>
                                    <p:anim calcmode="lin" valueType="num">
                                      <p:cBhvr>
                                        <p:cTn id="30" dur="500" fill="hold"/>
                                        <p:tgtEl>
                                          <p:spTgt spid="30730"/>
                                        </p:tgtEl>
                                        <p:attrNameLst>
                                          <p:attrName>ppt_w</p:attrName>
                                        </p:attrNameLst>
                                      </p:cBhvr>
                                      <p:tavLst>
                                        <p:tav tm="0">
                                          <p:val>
                                            <p:fltVal val="0"/>
                                          </p:val>
                                        </p:tav>
                                        <p:tav tm="100000">
                                          <p:val>
                                            <p:strVal val="#ppt_w"/>
                                          </p:val>
                                        </p:tav>
                                      </p:tavLst>
                                    </p:anim>
                                    <p:anim calcmode="lin" valueType="num">
                                      <p:cBhvr>
                                        <p:cTn id="31" dur="500" fill="hold"/>
                                        <p:tgtEl>
                                          <p:spTgt spid="3073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0729"/>
                                        </p:tgtEl>
                                        <p:attrNameLst>
                                          <p:attrName>style.visibility</p:attrName>
                                        </p:attrNameLst>
                                      </p:cBhvr>
                                      <p:to>
                                        <p:strVal val="visible"/>
                                      </p:to>
                                    </p:set>
                                    <p:anim calcmode="lin" valueType="num">
                                      <p:cBhvr>
                                        <p:cTn id="36" dur="500" fill="hold"/>
                                        <p:tgtEl>
                                          <p:spTgt spid="30729"/>
                                        </p:tgtEl>
                                        <p:attrNameLst>
                                          <p:attrName>ppt_w</p:attrName>
                                        </p:attrNameLst>
                                      </p:cBhvr>
                                      <p:tavLst>
                                        <p:tav tm="0">
                                          <p:val>
                                            <p:fltVal val="0"/>
                                          </p:val>
                                        </p:tav>
                                        <p:tav tm="100000">
                                          <p:val>
                                            <p:strVal val="#ppt_w"/>
                                          </p:val>
                                        </p:tav>
                                      </p:tavLst>
                                    </p:anim>
                                    <p:anim calcmode="lin" valueType="num">
                                      <p:cBhvr>
                                        <p:cTn id="37" dur="500" fill="hold"/>
                                        <p:tgtEl>
                                          <p:spTgt spid="307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autoUpdateAnimBg="0"/>
      <p:bldP spid="30725" grpId="0" autoUpdateAnimBg="0"/>
      <p:bldP spid="30726" grpId="0" autoUpdateAnimBg="0"/>
      <p:bldP spid="30727" grpId="0" autoUpdateAnimBg="0"/>
      <p:bldP spid="30729" grpId="0" autoUpdateAnimBg="0"/>
      <p:bldP spid="3073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381000"/>
            <a:ext cx="8686800" cy="762000"/>
          </a:xfrm>
        </p:spPr>
        <p:txBody>
          <a:bodyPr/>
          <a:lstStyle/>
          <a:p>
            <a:pPr algn="ctr"/>
            <a:r>
              <a:rPr lang="es-ES" sz="3200"/>
              <a:t>EJEMPLOS DE ELECCIÓN DE MATERIALES</a:t>
            </a:r>
          </a:p>
        </p:txBody>
      </p:sp>
      <p:sp>
        <p:nvSpPr>
          <p:cNvPr id="31747" name="Rectangle 3"/>
          <p:cNvSpPr>
            <a:spLocks noChangeArrowheads="1"/>
          </p:cNvSpPr>
          <p:nvPr/>
        </p:nvSpPr>
        <p:spPr bwMode="auto">
          <a:xfrm>
            <a:off x="0" y="32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a:p>
        </p:txBody>
      </p:sp>
      <p:sp>
        <p:nvSpPr>
          <p:cNvPr id="31749" name="Rectangle 5" descr="Rectangle: Click to edit Master text styles&#10;Second level&#10;Third level&#10;Fourth level&#10;Fifth level"/>
          <p:cNvSpPr>
            <a:spLocks noChangeArrowheads="1"/>
          </p:cNvSpPr>
          <p:nvPr/>
        </p:nvSpPr>
        <p:spPr bwMode="auto">
          <a:xfrm>
            <a:off x="2743200" y="1752600"/>
            <a:ext cx="586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0000"/>
              <a:buFont typeface="Wingdings" pitchFamily="2" charset="2"/>
              <a:buNone/>
            </a:pPr>
            <a:endParaRPr lang="es-CO" sz="1200"/>
          </a:p>
        </p:txBody>
      </p:sp>
      <p:pic>
        <p:nvPicPr>
          <p:cNvPr id="317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19050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6" name="Text Box 12"/>
          <p:cNvSpPr txBox="1">
            <a:spLocks noChangeArrowheads="1"/>
          </p:cNvSpPr>
          <p:nvPr/>
        </p:nvSpPr>
        <p:spPr bwMode="auto">
          <a:xfrm>
            <a:off x="2895600" y="1600200"/>
            <a:ext cx="510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110000"/>
              <a:buFont typeface="Wingdings" pitchFamily="2" charset="2"/>
              <a:buNone/>
            </a:pPr>
            <a:r>
              <a:rPr lang="es-ES" sz="1600"/>
              <a:t>La propiedad que determina el material del que está fabricada la malla es la</a:t>
            </a:r>
          </a:p>
        </p:txBody>
      </p:sp>
      <p:sp>
        <p:nvSpPr>
          <p:cNvPr id="31757" name="Text Box 13"/>
          <p:cNvSpPr txBox="1">
            <a:spLocks noChangeArrowheads="1"/>
          </p:cNvSpPr>
          <p:nvPr/>
        </p:nvSpPr>
        <p:spPr bwMode="auto">
          <a:xfrm>
            <a:off x="5105400" y="18288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elasticidad</a:t>
            </a:r>
          </a:p>
        </p:txBody>
      </p:sp>
      <p:pic>
        <p:nvPicPr>
          <p:cNvPr id="3175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895600"/>
            <a:ext cx="2157413"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9" name="Text Box 15"/>
          <p:cNvSpPr txBox="1">
            <a:spLocks noChangeArrowheads="1"/>
          </p:cNvSpPr>
          <p:nvPr/>
        </p:nvSpPr>
        <p:spPr bwMode="auto">
          <a:xfrm>
            <a:off x="1219200" y="3581400"/>
            <a:ext cx="510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110000"/>
              <a:buFont typeface="Wingdings" pitchFamily="2" charset="2"/>
              <a:buNone/>
            </a:pPr>
            <a:r>
              <a:rPr lang="es-ES" sz="1600"/>
              <a:t>La propiedad que determina el material del que está fabricada la olla es la</a:t>
            </a:r>
          </a:p>
        </p:txBody>
      </p:sp>
      <p:sp>
        <p:nvSpPr>
          <p:cNvPr id="31760" name="Text Box 16"/>
          <p:cNvSpPr txBox="1">
            <a:spLocks noChangeArrowheads="1"/>
          </p:cNvSpPr>
          <p:nvPr/>
        </p:nvSpPr>
        <p:spPr bwMode="auto">
          <a:xfrm>
            <a:off x="3429000" y="38100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conductividad térmica</a:t>
            </a:r>
          </a:p>
        </p:txBody>
      </p:sp>
      <p:pic>
        <p:nvPicPr>
          <p:cNvPr id="3176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800600"/>
            <a:ext cx="241935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62" name="Text Box 18"/>
          <p:cNvSpPr txBox="1">
            <a:spLocks noChangeArrowheads="1"/>
          </p:cNvSpPr>
          <p:nvPr/>
        </p:nvSpPr>
        <p:spPr bwMode="auto">
          <a:xfrm>
            <a:off x="3352800" y="5410200"/>
            <a:ext cx="510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110000"/>
              <a:buFont typeface="Wingdings" pitchFamily="2" charset="2"/>
              <a:buNone/>
            </a:pPr>
            <a:r>
              <a:rPr lang="es-ES" sz="1600"/>
              <a:t>La propiedad que determina el material del que están fabricados los faros es la</a:t>
            </a:r>
          </a:p>
        </p:txBody>
      </p:sp>
      <p:sp>
        <p:nvSpPr>
          <p:cNvPr id="31763" name="Text Box 19"/>
          <p:cNvSpPr txBox="1">
            <a:spLocks noChangeArrowheads="1"/>
          </p:cNvSpPr>
          <p:nvPr/>
        </p:nvSpPr>
        <p:spPr bwMode="auto">
          <a:xfrm>
            <a:off x="57150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transparencia</a:t>
            </a:r>
          </a:p>
        </p:txBody>
      </p:sp>
      <p:sp>
        <p:nvSpPr>
          <p:cNvPr id="31764" name="Text Box 20"/>
          <p:cNvSpPr txBox="1">
            <a:spLocks noChangeArrowheads="1"/>
          </p:cNvSpPr>
          <p:nvPr/>
        </p:nvSpPr>
        <p:spPr bwMode="auto">
          <a:xfrm>
            <a:off x="3429000" y="59436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110000"/>
              <a:buFont typeface="Wingdings" pitchFamily="2" charset="2"/>
              <a:buNone/>
            </a:pPr>
            <a:r>
              <a:rPr lang="es-ES" sz="1600"/>
              <a:t>y el parachoques la</a:t>
            </a:r>
          </a:p>
        </p:txBody>
      </p:sp>
      <p:sp>
        <p:nvSpPr>
          <p:cNvPr id="31765" name="Text Box 21"/>
          <p:cNvSpPr txBox="1">
            <a:spLocks noChangeArrowheads="1"/>
          </p:cNvSpPr>
          <p:nvPr/>
        </p:nvSpPr>
        <p:spPr bwMode="auto">
          <a:xfrm>
            <a:off x="5257800" y="59436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resistencia mecánica</a:t>
            </a:r>
          </a:p>
        </p:txBody>
      </p:sp>
    </p:spTree>
    <p:extLst>
      <p:ext uri="{BB962C8B-B14F-4D97-AF65-F5344CB8AC3E}">
        <p14:creationId xmlns:p14="http://schemas.microsoft.com/office/powerpoint/2010/main" val="713922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anim calcmode="lin" valueType="num">
                                      <p:cBhvr>
                                        <p:cTn id="7" dur="500" fill="hold"/>
                                        <p:tgtEl>
                                          <p:spTgt spid="31755"/>
                                        </p:tgtEl>
                                        <p:attrNameLst>
                                          <p:attrName>ppt_w</p:attrName>
                                        </p:attrNameLst>
                                      </p:cBhvr>
                                      <p:tavLst>
                                        <p:tav tm="0">
                                          <p:val>
                                            <p:strVal val="4*#ppt_w"/>
                                          </p:val>
                                        </p:tav>
                                        <p:tav tm="100000">
                                          <p:val>
                                            <p:strVal val="#ppt_w"/>
                                          </p:val>
                                        </p:tav>
                                      </p:tavLst>
                                    </p:anim>
                                    <p:anim calcmode="lin" valueType="num">
                                      <p:cBhvr>
                                        <p:cTn id="8" dur="500" fill="hold"/>
                                        <p:tgtEl>
                                          <p:spTgt spid="3175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1756"/>
                                        </p:tgtEl>
                                        <p:attrNameLst>
                                          <p:attrName>style.visibility</p:attrName>
                                        </p:attrNameLst>
                                      </p:cBhvr>
                                      <p:to>
                                        <p:strVal val="visible"/>
                                      </p:to>
                                    </p:set>
                                    <p:animEffect transition="in" filter="strips(downLeft)">
                                      <p:cBhvr>
                                        <p:cTn id="13" dur="500"/>
                                        <p:tgtEl>
                                          <p:spTgt spid="317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1757"/>
                                        </p:tgtEl>
                                        <p:attrNameLst>
                                          <p:attrName>style.visibility</p:attrName>
                                        </p:attrNameLst>
                                      </p:cBhvr>
                                      <p:to>
                                        <p:strVal val="visible"/>
                                      </p:to>
                                    </p:set>
                                    <p:animEffect transition="in" filter="strips(downLeft)">
                                      <p:cBhvr>
                                        <p:cTn id="18" dur="500"/>
                                        <p:tgtEl>
                                          <p:spTgt spid="317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2" fill="hold" nodeType="clickEffect">
                                  <p:stCondLst>
                                    <p:cond delay="0"/>
                                  </p:stCondLst>
                                  <p:childTnLst>
                                    <p:set>
                                      <p:cBhvr>
                                        <p:cTn id="22" dur="1" fill="hold">
                                          <p:stCondLst>
                                            <p:cond delay="0"/>
                                          </p:stCondLst>
                                        </p:cTn>
                                        <p:tgtEl>
                                          <p:spTgt spid="31758"/>
                                        </p:tgtEl>
                                        <p:attrNameLst>
                                          <p:attrName>style.visibility</p:attrName>
                                        </p:attrNameLst>
                                      </p:cBhvr>
                                      <p:to>
                                        <p:strVal val="visible"/>
                                      </p:to>
                                    </p:set>
                                    <p:anim calcmode="lin" valueType="num">
                                      <p:cBhvr>
                                        <p:cTn id="23" dur="500" fill="hold"/>
                                        <p:tgtEl>
                                          <p:spTgt spid="31758"/>
                                        </p:tgtEl>
                                        <p:attrNameLst>
                                          <p:attrName>ppt_w</p:attrName>
                                        </p:attrNameLst>
                                      </p:cBhvr>
                                      <p:tavLst>
                                        <p:tav tm="0">
                                          <p:val>
                                            <p:strVal val="4*#ppt_w"/>
                                          </p:val>
                                        </p:tav>
                                        <p:tav tm="100000">
                                          <p:val>
                                            <p:strVal val="#ppt_w"/>
                                          </p:val>
                                        </p:tav>
                                      </p:tavLst>
                                    </p:anim>
                                    <p:anim calcmode="lin" valueType="num">
                                      <p:cBhvr>
                                        <p:cTn id="24" dur="500" fill="hold"/>
                                        <p:tgtEl>
                                          <p:spTgt spid="31758"/>
                                        </p:tgtEl>
                                        <p:attrNameLst>
                                          <p:attrName>ppt_h</p:attrName>
                                        </p:attrNameLst>
                                      </p:cBhvr>
                                      <p:tavLst>
                                        <p:tav tm="0">
                                          <p:val>
                                            <p:strVal val="4*#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1759"/>
                                        </p:tgtEl>
                                        <p:attrNameLst>
                                          <p:attrName>style.visibility</p:attrName>
                                        </p:attrNameLst>
                                      </p:cBhvr>
                                      <p:to>
                                        <p:strVal val="visible"/>
                                      </p:to>
                                    </p:set>
                                    <p:animEffect transition="in" filter="strips(downLeft)">
                                      <p:cBhvr>
                                        <p:cTn id="29" dur="500"/>
                                        <p:tgtEl>
                                          <p:spTgt spid="3175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1760"/>
                                        </p:tgtEl>
                                        <p:attrNameLst>
                                          <p:attrName>style.visibility</p:attrName>
                                        </p:attrNameLst>
                                      </p:cBhvr>
                                      <p:to>
                                        <p:strVal val="visible"/>
                                      </p:to>
                                    </p:set>
                                    <p:animEffect transition="in" filter="strips(downLeft)">
                                      <p:cBhvr>
                                        <p:cTn id="34" dur="500"/>
                                        <p:tgtEl>
                                          <p:spTgt spid="3176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2" fill="hold" nodeType="clickEffect">
                                  <p:stCondLst>
                                    <p:cond delay="0"/>
                                  </p:stCondLst>
                                  <p:childTnLst>
                                    <p:set>
                                      <p:cBhvr>
                                        <p:cTn id="38" dur="1" fill="hold">
                                          <p:stCondLst>
                                            <p:cond delay="0"/>
                                          </p:stCondLst>
                                        </p:cTn>
                                        <p:tgtEl>
                                          <p:spTgt spid="31761"/>
                                        </p:tgtEl>
                                        <p:attrNameLst>
                                          <p:attrName>style.visibility</p:attrName>
                                        </p:attrNameLst>
                                      </p:cBhvr>
                                      <p:to>
                                        <p:strVal val="visible"/>
                                      </p:to>
                                    </p:set>
                                    <p:anim calcmode="lin" valueType="num">
                                      <p:cBhvr>
                                        <p:cTn id="39" dur="500" fill="hold"/>
                                        <p:tgtEl>
                                          <p:spTgt spid="31761"/>
                                        </p:tgtEl>
                                        <p:attrNameLst>
                                          <p:attrName>ppt_w</p:attrName>
                                        </p:attrNameLst>
                                      </p:cBhvr>
                                      <p:tavLst>
                                        <p:tav tm="0">
                                          <p:val>
                                            <p:strVal val="4*#ppt_w"/>
                                          </p:val>
                                        </p:tav>
                                        <p:tav tm="100000">
                                          <p:val>
                                            <p:strVal val="#ppt_w"/>
                                          </p:val>
                                        </p:tav>
                                      </p:tavLst>
                                    </p:anim>
                                    <p:anim calcmode="lin" valueType="num">
                                      <p:cBhvr>
                                        <p:cTn id="40" dur="500" fill="hold"/>
                                        <p:tgtEl>
                                          <p:spTgt spid="31761"/>
                                        </p:tgtEl>
                                        <p:attrNameLst>
                                          <p:attrName>ppt_h</p:attrName>
                                        </p:attrNameLst>
                                      </p:cBhvr>
                                      <p:tavLst>
                                        <p:tav tm="0">
                                          <p:val>
                                            <p:strVal val="4*#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1762"/>
                                        </p:tgtEl>
                                        <p:attrNameLst>
                                          <p:attrName>style.visibility</p:attrName>
                                        </p:attrNameLst>
                                      </p:cBhvr>
                                      <p:to>
                                        <p:strVal val="visible"/>
                                      </p:to>
                                    </p:set>
                                    <p:animEffect transition="in" filter="strips(downLeft)">
                                      <p:cBhvr>
                                        <p:cTn id="45" dur="500"/>
                                        <p:tgtEl>
                                          <p:spTgt spid="3176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1763"/>
                                        </p:tgtEl>
                                        <p:attrNameLst>
                                          <p:attrName>style.visibility</p:attrName>
                                        </p:attrNameLst>
                                      </p:cBhvr>
                                      <p:to>
                                        <p:strVal val="visible"/>
                                      </p:to>
                                    </p:set>
                                    <p:animEffect transition="in" filter="strips(downLeft)">
                                      <p:cBhvr>
                                        <p:cTn id="50" dur="500"/>
                                        <p:tgtEl>
                                          <p:spTgt spid="3176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31764"/>
                                        </p:tgtEl>
                                        <p:attrNameLst>
                                          <p:attrName>style.visibility</p:attrName>
                                        </p:attrNameLst>
                                      </p:cBhvr>
                                      <p:to>
                                        <p:strVal val="visible"/>
                                      </p:to>
                                    </p:set>
                                    <p:animEffect transition="in" filter="strips(downLeft)">
                                      <p:cBhvr>
                                        <p:cTn id="55" dur="500"/>
                                        <p:tgtEl>
                                          <p:spTgt spid="3176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31765"/>
                                        </p:tgtEl>
                                        <p:attrNameLst>
                                          <p:attrName>style.visibility</p:attrName>
                                        </p:attrNameLst>
                                      </p:cBhvr>
                                      <p:to>
                                        <p:strVal val="visible"/>
                                      </p:to>
                                    </p:set>
                                    <p:animEffect transition="in" filter="strips(downLeft)">
                                      <p:cBhvr>
                                        <p:cTn id="60" dur="5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autoUpdateAnimBg="0"/>
      <p:bldP spid="31757" grpId="0" autoUpdateAnimBg="0"/>
      <p:bldP spid="31759" grpId="0" autoUpdateAnimBg="0"/>
      <p:bldP spid="31760" grpId="0" autoUpdateAnimBg="0"/>
      <p:bldP spid="31762" grpId="0" autoUpdateAnimBg="0"/>
      <p:bldP spid="31763" grpId="0" autoUpdateAnimBg="0"/>
      <p:bldP spid="31764" grpId="0" autoUpdateAnimBg="0"/>
      <p:bldP spid="3176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1042988" y="404813"/>
            <a:ext cx="7273925"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600" b="1" i="1" kern="10">
                <a:latin typeface="Arial Narrow"/>
              </a:rPr>
              <a:t>                   </a:t>
            </a:r>
          </a:p>
        </p:txBody>
      </p:sp>
      <p:sp>
        <p:nvSpPr>
          <p:cNvPr id="9" name="WordArt 4"/>
          <p:cNvSpPr>
            <a:spLocks noChangeArrowheads="1" noChangeShapeType="1" noTextEdit="1"/>
          </p:cNvSpPr>
          <p:nvPr/>
        </p:nvSpPr>
        <p:spPr bwMode="auto">
          <a:xfrm>
            <a:off x="1000100" y="2571744"/>
            <a:ext cx="7273925" cy="1079500"/>
          </a:xfrm>
          <a:prstGeom prst="rect">
            <a:avLst/>
          </a:prstGeom>
          <a:noFill/>
          <a:ln>
            <a:solidFill>
              <a:schemeClr val="accent4"/>
            </a:solidFill>
          </a:ln>
          <a:effectLst>
            <a:glow rad="228600">
              <a:schemeClr val="accent6">
                <a:satMod val="175000"/>
                <a:alpha val="40000"/>
              </a:schemeClr>
            </a:glow>
            <a:innerShdw blurRad="63500" dist="50800" dir="18900000">
              <a:prstClr val="black">
                <a:alpha val="50000"/>
              </a:prstClr>
            </a:innerShdw>
          </a:effectLst>
        </p:spPr>
        <p:txBody>
          <a:bodyPr wrap="none" fromWordArt="1">
            <a:prstTxWarp prst="textPlain">
              <a:avLst>
                <a:gd name="adj" fmla="val 50000"/>
              </a:avLst>
            </a:prstTxWarp>
          </a:bodyPr>
          <a:lstStyle/>
          <a:p>
            <a:pPr algn="ctr">
              <a:defRPr/>
            </a:pPr>
            <a:r>
              <a:rPr lang="es-ES" sz="3600" b="1" i="1" kern="10" dirty="0">
                <a:ln w="9525">
                  <a:noFill/>
                  <a:round/>
                  <a:headEnd/>
                  <a:tailEnd/>
                </a:ln>
                <a:solidFill>
                  <a:srgbClr val="FF3300"/>
                </a:solidFill>
                <a:effectLst>
                  <a:outerShdw dist="38100" dir="2700000" algn="tl" rotWithShape="0">
                    <a:srgbClr val="000000">
                      <a:alpha val="43137"/>
                    </a:srgbClr>
                  </a:outerShdw>
                </a:effectLst>
                <a:latin typeface="Comic Sans MS"/>
              </a:rPr>
              <a:t>¿Qué es un Invento?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ssolv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7" name="Text Box 47"/>
          <p:cNvSpPr txBox="1">
            <a:spLocks noChangeArrowheads="1"/>
          </p:cNvSpPr>
          <p:nvPr/>
        </p:nvSpPr>
        <p:spPr bwMode="auto">
          <a:xfrm>
            <a:off x="209550" y="1268413"/>
            <a:ext cx="8934450" cy="4770437"/>
          </a:xfrm>
          <a:prstGeom prst="rect">
            <a:avLst/>
          </a:prstGeom>
          <a:solidFill>
            <a:srgbClr val="FFFFCC">
              <a:alpha val="37000"/>
            </a:srgbClr>
          </a:solidFill>
          <a:ln w="9525">
            <a:noFill/>
            <a:miter lim="800000"/>
            <a:headEnd/>
            <a:tailEnd/>
          </a:ln>
          <a:effectLst/>
        </p:spPr>
        <p:txBody>
          <a:bodyPr>
            <a:spAutoFit/>
          </a:bodyPr>
          <a:lstStyle/>
          <a:p>
            <a:pPr algn="just">
              <a:spcBef>
                <a:spcPct val="50000"/>
              </a:spcBef>
              <a:defRPr/>
            </a:pPr>
            <a:r>
              <a:rPr lang="es-ES_tradnl" sz="3200" b="1" dirty="0">
                <a:solidFill>
                  <a:srgbClr val="FF3300"/>
                </a:solidFill>
                <a:effectLst>
                  <a:outerShdw blurRad="38100" dist="38100" dir="2700000" algn="tl">
                    <a:srgbClr val="000000"/>
                  </a:outerShdw>
                </a:effectLst>
                <a:latin typeface="Comic Sans MS" pitchFamily="66" charset="0"/>
              </a:rPr>
              <a:t>“Un Invento es.. </a:t>
            </a:r>
            <a:r>
              <a:rPr lang="es-ES" sz="3200" b="1" dirty="0">
                <a:effectLst>
                  <a:outerShdw blurRad="38100" dist="38100" dir="2700000" algn="tl">
                    <a:srgbClr val="FFFFFF"/>
                  </a:outerShdw>
                </a:effectLst>
                <a:latin typeface="Comic Sans MS" pitchFamily="66" charset="0"/>
              </a:rPr>
              <a:t>es un </a:t>
            </a:r>
            <a:r>
              <a:rPr lang="es-ES" sz="3200" b="1" dirty="0">
                <a:solidFill>
                  <a:schemeClr val="accent6">
                    <a:lumMod val="75000"/>
                  </a:schemeClr>
                </a:solidFill>
                <a:effectLst>
                  <a:outerShdw blurRad="38100" dist="38100" dir="2700000" algn="tl">
                    <a:srgbClr val="FFFFFF"/>
                  </a:outerShdw>
                </a:effectLst>
                <a:latin typeface="Comic Sans MS" pitchFamily="66" charset="0"/>
              </a:rPr>
              <a:t>objeto</a:t>
            </a:r>
            <a:r>
              <a:rPr lang="es-ES" sz="3200" b="1" dirty="0">
                <a:effectLst>
                  <a:outerShdw blurRad="38100" dist="38100" dir="2700000" algn="tl">
                    <a:srgbClr val="FFFFFF"/>
                  </a:outerShdw>
                </a:effectLst>
                <a:latin typeface="Comic Sans MS" pitchFamily="66" charset="0"/>
              </a:rPr>
              <a:t>, </a:t>
            </a:r>
            <a:r>
              <a:rPr lang="es-ES" sz="3200" b="1" dirty="0">
                <a:solidFill>
                  <a:schemeClr val="accent6">
                    <a:lumMod val="75000"/>
                  </a:schemeClr>
                </a:solidFill>
                <a:effectLst>
                  <a:outerShdw blurRad="38100" dist="38100" dir="2700000" algn="tl">
                    <a:srgbClr val="FFFFFF"/>
                  </a:outerShdw>
                </a:effectLst>
                <a:latin typeface="Comic Sans MS" pitchFamily="66" charset="0"/>
              </a:rPr>
              <a:t>técnica o proceso </a:t>
            </a:r>
            <a:r>
              <a:rPr lang="es-ES" sz="3200" b="1" dirty="0">
                <a:effectLst>
                  <a:outerShdw blurRad="38100" dist="38100" dir="2700000" algn="tl">
                    <a:srgbClr val="FFFFFF"/>
                  </a:outerShdw>
                </a:effectLst>
                <a:latin typeface="Comic Sans MS" pitchFamily="66" charset="0"/>
              </a:rPr>
              <a:t>el cual posee características novedosas.</a:t>
            </a:r>
          </a:p>
          <a:p>
            <a:pPr algn="just">
              <a:spcBef>
                <a:spcPct val="50000"/>
              </a:spcBef>
              <a:defRPr/>
            </a:pPr>
            <a:r>
              <a:rPr lang="es-ES" sz="3200" b="1" dirty="0">
                <a:effectLst>
                  <a:outerShdw blurRad="38100" dist="38100" dir="2700000" algn="tl">
                    <a:srgbClr val="FFFFFF"/>
                  </a:outerShdw>
                </a:effectLst>
                <a:latin typeface="Comic Sans MS" pitchFamily="66" charset="0"/>
              </a:rPr>
              <a:t> Puede estar basado en alguna idea, colaboración o innovación previa y el proceso de la misma requiere por lo menos el conocimiento de un concepto o </a:t>
            </a:r>
            <a:r>
              <a:rPr lang="es-ES" sz="3200" b="1" dirty="0">
                <a:solidFill>
                  <a:schemeClr val="accent6">
                    <a:lumMod val="75000"/>
                  </a:schemeClr>
                </a:solidFill>
                <a:effectLst>
                  <a:outerShdw blurRad="38100" dist="38100" dir="2700000" algn="tl">
                    <a:srgbClr val="FFFFFF"/>
                  </a:outerShdw>
                </a:effectLst>
                <a:latin typeface="Comic Sans MS" pitchFamily="66" charset="0"/>
              </a:rPr>
              <a:t>método</a:t>
            </a:r>
            <a:r>
              <a:rPr lang="es-ES" sz="3200" b="1" dirty="0">
                <a:effectLst>
                  <a:outerShdw blurRad="38100" dist="38100" dir="2700000" algn="tl">
                    <a:srgbClr val="FFFFFF"/>
                  </a:outerShdw>
                </a:effectLst>
                <a:latin typeface="Comic Sans MS" pitchFamily="66" charset="0"/>
              </a:rPr>
              <a:t> existente que se pueda modificar o transformar en una nueva invención</a:t>
            </a:r>
            <a:r>
              <a:rPr lang="es-ES" sz="3200" dirty="0">
                <a:latin typeface="Comic Sans MS" pitchFamily="66" charset="0"/>
              </a:rPr>
              <a:t> </a:t>
            </a:r>
            <a:r>
              <a:rPr lang="es-ES_tradnl" sz="3200" b="1" dirty="0">
                <a:solidFill>
                  <a:srgbClr val="FF3300"/>
                </a:solidFill>
                <a:effectLst>
                  <a:outerShdw blurRad="38100" dist="38100" dir="2700000" algn="tl">
                    <a:srgbClr val="000000"/>
                  </a:outerShdw>
                </a:effectLst>
                <a:latin typeface="Comic Sans MS" pitchFamily="66" charset="0"/>
              </a:rPr>
              <a:t>”</a:t>
            </a:r>
            <a:endParaRPr lang="es-ES" sz="3200" b="1" dirty="0">
              <a:solidFill>
                <a:srgbClr val="FF33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87"/>
                                        </p:tgtEl>
                                        <p:attrNameLst>
                                          <p:attrName>style.visibility</p:attrName>
                                        </p:attrNameLst>
                                      </p:cBhvr>
                                      <p:to>
                                        <p:strVal val="visible"/>
                                      </p:to>
                                    </p:set>
                                    <p:anim calcmode="lin" valueType="num">
                                      <p:cBhvr>
                                        <p:cTn id="7" dur="1000" fill="hold"/>
                                        <p:tgtEl>
                                          <p:spTgt spid="10287"/>
                                        </p:tgtEl>
                                        <p:attrNameLst>
                                          <p:attrName>ppt_w</p:attrName>
                                        </p:attrNameLst>
                                      </p:cBhvr>
                                      <p:tavLst>
                                        <p:tav tm="0">
                                          <p:val>
                                            <p:strVal val="#ppt_w*0.70"/>
                                          </p:val>
                                        </p:tav>
                                        <p:tav tm="100000">
                                          <p:val>
                                            <p:strVal val="#ppt_w"/>
                                          </p:val>
                                        </p:tav>
                                      </p:tavLst>
                                    </p:anim>
                                    <p:anim calcmode="lin" valueType="num">
                                      <p:cBhvr>
                                        <p:cTn id="8" dur="1000" fill="hold"/>
                                        <p:tgtEl>
                                          <p:spTgt spid="10287"/>
                                        </p:tgtEl>
                                        <p:attrNameLst>
                                          <p:attrName>ppt_h</p:attrName>
                                        </p:attrNameLst>
                                      </p:cBhvr>
                                      <p:tavLst>
                                        <p:tav tm="0">
                                          <p:val>
                                            <p:strVal val="#ppt_h"/>
                                          </p:val>
                                        </p:tav>
                                        <p:tav tm="100000">
                                          <p:val>
                                            <p:strVal val="#ppt_h"/>
                                          </p:val>
                                        </p:tav>
                                      </p:tavLst>
                                    </p:anim>
                                    <p:animEffect transition="in" filter="fade">
                                      <p:cBhvr>
                                        <p:cTn id="9" dur="1000"/>
                                        <p:tgtEl>
                                          <p:spTgt spid="10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ferrocarr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647825"/>
            <a:ext cx="183832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p:cNvPicPr>
            <a:picLocks noChangeAspect="1" noChangeArrowheads="1"/>
          </p:cNvPicPr>
          <p:nvPr/>
        </p:nvPicPr>
        <p:blipFill>
          <a:blip r:embed="rId4">
            <a:extLst>
              <a:ext uri="{28A0092B-C50C-407E-A947-70E740481C1C}">
                <a14:useLocalDpi xmlns:a14="http://schemas.microsoft.com/office/drawing/2010/main" val="0"/>
              </a:ext>
            </a:extLst>
          </a:blip>
          <a:srcRect l="52937" r="36250" b="73460"/>
          <a:stretch>
            <a:fillRect/>
          </a:stretch>
        </p:blipFill>
        <p:spPr bwMode="auto">
          <a:xfrm>
            <a:off x="1403350" y="4095750"/>
            <a:ext cx="13716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p:cNvPicPr>
            <a:picLocks noChangeAspect="1" noChangeArrowheads="1"/>
          </p:cNvPicPr>
          <p:nvPr/>
        </p:nvPicPr>
        <p:blipFill>
          <a:blip r:embed="rId5">
            <a:extLst>
              <a:ext uri="{28A0092B-C50C-407E-A947-70E740481C1C}">
                <a14:useLocalDpi xmlns:a14="http://schemas.microsoft.com/office/drawing/2010/main" val="0"/>
              </a:ext>
            </a:extLst>
          </a:blip>
          <a:srcRect b="10001"/>
          <a:stretch>
            <a:fillRect/>
          </a:stretch>
        </p:blipFill>
        <p:spPr bwMode="auto">
          <a:xfrm>
            <a:off x="6227763" y="1287463"/>
            <a:ext cx="19192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4095750"/>
            <a:ext cx="15367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238" y="1143000"/>
            <a:ext cx="15557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184159cab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4095750"/>
            <a:ext cx="171291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4"/>
          <p:cNvSpPr>
            <a:spLocks noChangeArrowheads="1" noChangeShapeType="1" noTextEdit="1"/>
          </p:cNvSpPr>
          <p:nvPr/>
        </p:nvSpPr>
        <p:spPr bwMode="auto">
          <a:xfrm>
            <a:off x="2339975" y="620713"/>
            <a:ext cx="4465638" cy="1143000"/>
          </a:xfrm>
          <a:prstGeom prst="rect">
            <a:avLst/>
          </a:prstGeom>
        </p:spPr>
        <p:txBody>
          <a:bodyPr wrap="none" fromWordArt="1">
            <a:prstTxWarp prst="textPlain">
              <a:avLst>
                <a:gd name="adj" fmla="val 50000"/>
              </a:avLst>
            </a:prstTxWarp>
          </a:bodyPr>
          <a:lstStyle/>
          <a:p>
            <a:pPr algn="ctr"/>
            <a:r>
              <a:rPr lang="es-CO" sz="3600" kern="10">
                <a:ln w="19050">
                  <a:solidFill>
                    <a:schemeClr val="tx1"/>
                  </a:solidFill>
                  <a:round/>
                  <a:headEnd/>
                  <a:tailEnd/>
                </a:ln>
                <a:solidFill>
                  <a:srgbClr val="008000"/>
                </a:solidFill>
                <a:effectLst>
                  <a:outerShdw dist="35921" dir="2700000" algn="ctr" rotWithShape="0">
                    <a:srgbClr val="990000"/>
                  </a:outerShdw>
                </a:effectLst>
                <a:latin typeface="Impact"/>
              </a:rPr>
              <a:t>Conclusión </a:t>
            </a:r>
          </a:p>
        </p:txBody>
      </p:sp>
      <p:sp>
        <p:nvSpPr>
          <p:cNvPr id="22535" name="Text Box 7"/>
          <p:cNvSpPr txBox="1">
            <a:spLocks noChangeArrowheads="1"/>
          </p:cNvSpPr>
          <p:nvPr/>
        </p:nvSpPr>
        <p:spPr bwMode="auto">
          <a:xfrm>
            <a:off x="1025525" y="2055813"/>
            <a:ext cx="7507288" cy="3825875"/>
          </a:xfrm>
          <a:prstGeom prst="rect">
            <a:avLst/>
          </a:prstGeom>
          <a:noFill/>
          <a:ln w="76200" cmpd="tri">
            <a:solidFill>
              <a:srgbClr val="00FF00"/>
            </a:solidFill>
            <a:miter lim="800000"/>
            <a:headEnd/>
            <a:tailEnd/>
          </a:ln>
          <a:effectLst/>
        </p:spPr>
        <p:txBody>
          <a:bodyPr lIns="90000" tIns="46800" rIns="90000" bIns="46800">
            <a:spAutoFit/>
          </a:bodyPr>
          <a:lstStyle/>
          <a:p>
            <a:pPr algn="ctr">
              <a:spcBef>
                <a:spcPct val="50000"/>
              </a:spcBef>
              <a:defRPr/>
            </a:pPr>
            <a:r>
              <a:rPr lang="es-ES_tradnl" sz="6000" b="1" dirty="0">
                <a:effectLst>
                  <a:outerShdw blurRad="38100" dist="38100" dir="2700000" algn="tl">
                    <a:srgbClr val="000000"/>
                  </a:outerShdw>
                </a:effectLst>
                <a:latin typeface="Comic Sans MS" pitchFamily="66" charset="0"/>
              </a:rPr>
              <a:t>La tecnología se concibe como una </a:t>
            </a:r>
            <a:r>
              <a:rPr lang="es-ES_tradnl" sz="6000" b="1" u="sng" dirty="0">
                <a:solidFill>
                  <a:srgbClr val="FF0000"/>
                </a:solidFill>
                <a:effectLst>
                  <a:outerShdw blurRad="38100" dist="38100" dir="2700000" algn="tl">
                    <a:srgbClr val="000000"/>
                  </a:outerShdw>
                </a:effectLst>
                <a:latin typeface="Comic Sans MS" pitchFamily="66" charset="0"/>
              </a:rPr>
              <a:t>“manera”</a:t>
            </a:r>
            <a:r>
              <a:rPr lang="es-ES_tradnl" sz="6000" b="1" dirty="0">
                <a:effectLst>
                  <a:outerShdw blurRad="38100" dist="38100" dir="2700000" algn="tl">
                    <a:srgbClr val="000000"/>
                  </a:outerShdw>
                </a:effectLst>
                <a:latin typeface="Comic Sans MS" pitchFamily="66" charset="0"/>
              </a:rPr>
              <a:t> de hacer cosas y objetos</a:t>
            </a:r>
            <a:endParaRPr lang="es-ES" sz="6000" b="1" dirty="0">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533400" y="2060575"/>
            <a:ext cx="8077200" cy="4094163"/>
          </a:xfrm>
          <a:prstGeom prst="rect">
            <a:avLst/>
          </a:prstGeom>
          <a:solidFill>
            <a:schemeClr val="bg1">
              <a:alpha val="58000"/>
            </a:schemeClr>
          </a:solidFill>
          <a:ln w="9525">
            <a:noFill/>
            <a:miter lim="800000"/>
            <a:headEnd/>
            <a:tailEnd/>
          </a:ln>
          <a:effectLst/>
        </p:spPr>
        <p:txBody>
          <a:bodyPr>
            <a:spAutoFit/>
          </a:bodyPr>
          <a:lstStyle/>
          <a:p>
            <a:pPr algn="just">
              <a:spcBef>
                <a:spcPct val="50000"/>
              </a:spcBef>
              <a:defRPr/>
            </a:pPr>
            <a:r>
              <a:rPr lang="es-ES_tradnl" sz="4400" b="1" dirty="0">
                <a:solidFill>
                  <a:schemeClr val="accent2">
                    <a:lumMod val="50000"/>
                  </a:schemeClr>
                </a:solidFill>
                <a:effectLst>
                  <a:outerShdw blurRad="38100" dist="38100" dir="2700000" algn="tl">
                    <a:srgbClr val="000000">
                      <a:alpha val="43137"/>
                    </a:srgbClr>
                  </a:outerShdw>
                </a:effectLst>
                <a:latin typeface="Comic Sans MS" pitchFamily="66" charset="0"/>
              </a:rPr>
              <a:t>“</a:t>
            </a:r>
            <a:r>
              <a:rPr lang="es-ES" sz="3600" b="1" dirty="0">
                <a:effectLst>
                  <a:outerShdw blurRad="38100" dist="38100" dir="2700000" algn="tl">
                    <a:srgbClr val="000000">
                      <a:alpha val="43137"/>
                    </a:srgbClr>
                  </a:outerShdw>
                </a:effectLst>
                <a:latin typeface="Comic Sans MS" pitchFamily="66" charset="0"/>
              </a:rPr>
              <a:t>Tecnología</a:t>
            </a:r>
            <a:r>
              <a:rPr lang="es-ES" sz="3600" dirty="0">
                <a:effectLst>
                  <a:outerShdw blurRad="38100" dist="38100" dir="2700000" algn="tl">
                    <a:srgbClr val="000000">
                      <a:alpha val="43137"/>
                    </a:srgbClr>
                  </a:outerShdw>
                </a:effectLst>
                <a:latin typeface="Comic Sans MS" pitchFamily="66" charset="0"/>
              </a:rPr>
              <a:t> </a:t>
            </a:r>
            <a:r>
              <a:rPr lang="es-ES" sz="3600" b="1" dirty="0">
                <a:solidFill>
                  <a:schemeClr val="accent6">
                    <a:lumMod val="75000"/>
                  </a:schemeClr>
                </a:solidFill>
                <a:effectLst>
                  <a:outerShdw blurRad="38100" dist="38100" dir="2700000" algn="tl">
                    <a:srgbClr val="000000">
                      <a:alpha val="43137"/>
                    </a:srgbClr>
                  </a:outerShdw>
                </a:effectLst>
                <a:latin typeface="Comic Sans MS" pitchFamily="66" charset="0"/>
              </a:rPr>
              <a:t>es el conjunto de conocimientos,</a:t>
            </a:r>
            <a:r>
              <a:rPr lang="es-ES" sz="3600" dirty="0">
                <a:effectLst>
                  <a:outerShdw blurRad="38100" dist="38100" dir="2700000" algn="tl">
                    <a:srgbClr val="000000">
                      <a:alpha val="43137"/>
                    </a:srgbClr>
                  </a:outerShdw>
                </a:effectLst>
                <a:latin typeface="Comic Sans MS" pitchFamily="66" charset="0"/>
              </a:rPr>
              <a:t> ordenados científicamente, que permiten  al hombre </a:t>
            </a:r>
            <a:r>
              <a:rPr lang="es-ES" sz="3600" b="1" dirty="0">
                <a:solidFill>
                  <a:srgbClr val="FF0000"/>
                </a:solidFill>
                <a:effectLst>
                  <a:outerShdw blurRad="38100" dist="38100" dir="2700000" algn="tl">
                    <a:srgbClr val="000000">
                      <a:alpha val="43137"/>
                    </a:srgbClr>
                  </a:outerShdw>
                </a:effectLst>
                <a:latin typeface="Comic Sans MS" pitchFamily="66" charset="0"/>
              </a:rPr>
              <a:t>construir objetos y máquinas para adaptarse al medio y satisfacer nuestras necesidades</a:t>
            </a:r>
            <a:r>
              <a:rPr lang="es-ES" sz="3600" dirty="0">
                <a:effectLst>
                  <a:outerShdw blurRad="38100" dist="38100" dir="2700000" algn="tl">
                    <a:srgbClr val="000000">
                      <a:alpha val="43137"/>
                    </a:srgbClr>
                  </a:outerShdw>
                </a:effectLst>
                <a:latin typeface="Comic Sans MS" pitchFamily="66" charset="0"/>
              </a:rPr>
              <a:t>.</a:t>
            </a:r>
            <a:r>
              <a:rPr lang="es-ES_tradnl" sz="3600" b="1" dirty="0">
                <a:solidFill>
                  <a:schemeClr val="accent2">
                    <a:lumMod val="50000"/>
                  </a:schemeClr>
                </a:solidFill>
                <a:effectLst>
                  <a:outerShdw blurRad="38100" dist="38100" dir="2700000" algn="tl">
                    <a:srgbClr val="000000">
                      <a:alpha val="43137"/>
                    </a:srgbClr>
                  </a:outerShdw>
                </a:effectLst>
                <a:latin typeface="Comic Sans MS" pitchFamily="66" charset="0"/>
              </a:rPr>
              <a:t>.”</a:t>
            </a:r>
          </a:p>
        </p:txBody>
      </p:sp>
      <p:sp>
        <p:nvSpPr>
          <p:cNvPr id="3" name="WordArt 8"/>
          <p:cNvSpPr>
            <a:spLocks noChangeArrowheads="1" noChangeShapeType="1" noTextEdit="1"/>
          </p:cNvSpPr>
          <p:nvPr/>
        </p:nvSpPr>
        <p:spPr bwMode="auto">
          <a:xfrm>
            <a:off x="611188" y="1052513"/>
            <a:ext cx="7921625" cy="581025"/>
          </a:xfrm>
          <a:prstGeom prst="rect">
            <a:avLst/>
          </a:prstGeom>
        </p:spPr>
        <p:txBody>
          <a:bodyPr wrap="none" fromWordArt="1">
            <a:prstTxWarp prst="textPlain">
              <a:avLst>
                <a:gd name="adj" fmla="val 50000"/>
              </a:avLst>
            </a:prstTxWarp>
          </a:bodyPr>
          <a:lstStyle/>
          <a:p>
            <a:pPr algn="ctr"/>
            <a:r>
              <a:rPr lang="es-CO" sz="3600" kern="10">
                <a:ln w="19050">
                  <a:solidFill>
                    <a:schemeClr val="tx1"/>
                  </a:solidFill>
                  <a:round/>
                  <a:headEnd/>
                  <a:tailEnd/>
                </a:ln>
                <a:solidFill>
                  <a:srgbClr val="0066CC"/>
                </a:solidFill>
                <a:effectLst>
                  <a:outerShdw dist="35921" dir="2700000" algn="ctr" rotWithShape="0">
                    <a:srgbClr val="990000"/>
                  </a:outerShdw>
                </a:effectLst>
                <a:latin typeface="Impact"/>
              </a:rPr>
              <a:t>¿Qué es Tecnología?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371600" y="2565400"/>
            <a:ext cx="7772400" cy="1627188"/>
          </a:xfrm>
        </p:spPr>
        <p:txBody>
          <a:bodyPr/>
          <a:lstStyle/>
          <a:p>
            <a:pPr eaLnBrk="1" hangingPunct="1">
              <a:defRPr/>
            </a:pPr>
            <a:r>
              <a:rPr lang="es-ES" dirty="0" smtClean="0"/>
              <a:t>Clasificación de las Máquinas </a:t>
            </a:r>
            <a:br>
              <a:rPr lang="es-ES" dirty="0" smtClean="0"/>
            </a:br>
            <a:r>
              <a:rPr lang="es-ES" dirty="0" smtClean="0"/>
              <a:t>Simples y Compuestas</a:t>
            </a:r>
          </a:p>
        </p:txBody>
      </p:sp>
    </p:spTree>
    <p:extLst>
      <p:ext uri="{BB962C8B-B14F-4D97-AF65-F5344CB8AC3E}">
        <p14:creationId xmlns:p14="http://schemas.microsoft.com/office/powerpoint/2010/main" val="9177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684213" y="981075"/>
            <a:ext cx="7343775" cy="4679950"/>
          </a:xfrm>
          <a:prstGeom prst="rect">
            <a:avLst/>
          </a:prstGeom>
        </p:spPr>
        <p:txBody>
          <a:bodyPr wrap="none" fromWordArt="1">
            <a:prstTxWarp prst="textPlain">
              <a:avLst>
                <a:gd name="adj" fmla="val 50000"/>
              </a:avLst>
            </a:prstTxWarp>
          </a:bodyPr>
          <a:lstStyle/>
          <a:p>
            <a:pPr algn="ctr"/>
            <a:r>
              <a:rPr lang="es-CO"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Máquinas Simples</a:t>
            </a:r>
          </a:p>
        </p:txBody>
      </p:sp>
    </p:spTree>
    <p:extLst>
      <p:ext uri="{BB962C8B-B14F-4D97-AF65-F5344CB8AC3E}">
        <p14:creationId xmlns:p14="http://schemas.microsoft.com/office/powerpoint/2010/main" val="376744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74638"/>
            <a:ext cx="8229600" cy="1143000"/>
          </a:xfrm>
        </p:spPr>
        <p:txBody>
          <a:bodyPr/>
          <a:lstStyle/>
          <a:p>
            <a:pPr eaLnBrk="1" hangingPunct="1"/>
            <a:r>
              <a:rPr lang="es-ES" smtClean="0"/>
              <a:t>Tijeras</a:t>
            </a:r>
          </a:p>
        </p:txBody>
      </p:sp>
      <p:sp>
        <p:nvSpPr>
          <p:cNvPr id="6147" name="Rectangle 3"/>
          <p:cNvSpPr>
            <a:spLocks noGrp="1" noChangeArrowheads="1"/>
          </p:cNvSpPr>
          <p:nvPr>
            <p:ph type="body" idx="4294967295"/>
          </p:nvPr>
        </p:nvSpPr>
        <p:spPr>
          <a:xfrm>
            <a:off x="0" y="1600200"/>
            <a:ext cx="8229600" cy="4525963"/>
          </a:xfrm>
        </p:spPr>
        <p:txBody>
          <a:bodyPr/>
          <a:lstStyle/>
          <a:p>
            <a:pPr eaLnBrk="1" hangingPunct="1"/>
            <a:r>
              <a:rPr lang="es-ES_tradnl" sz="2400" smtClean="0">
                <a:solidFill>
                  <a:srgbClr val="002060"/>
                </a:solidFill>
              </a:rPr>
              <a:t>La tijera es una herramienta de corte usada en amplios ámbitos de la actividad humana. Consta de dos hojas metálicas, afiladas por el lado interior, acabadas en un hueco donde puedo introducir los dedos, y articuladas en un eje por sus extremos. Constituye un ejemplo perfecto de palanca de primer orden doble. Entre los tipos de tijeras se podrían destacar: tijeras de jardinería, también llamadas de poda, de cocina, de peluquería, de papel, de electricista, etc. </a:t>
            </a:r>
            <a:br>
              <a:rPr lang="es-ES_tradnl" sz="2400" smtClean="0">
                <a:solidFill>
                  <a:srgbClr val="002060"/>
                </a:solidFill>
              </a:rPr>
            </a:br>
            <a:endParaRPr lang="es-ES_tradnl" sz="2400" smtClean="0">
              <a:solidFill>
                <a:srgbClr val="002060"/>
              </a:solidFill>
            </a:endParaRPr>
          </a:p>
        </p:txBody>
      </p:sp>
    </p:spTree>
    <p:extLst>
      <p:ext uri="{BB962C8B-B14F-4D97-AF65-F5344CB8AC3E}">
        <p14:creationId xmlns:p14="http://schemas.microsoft.com/office/powerpoint/2010/main" val="1088990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Content Placeholder 4" descr="tijera2.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285875"/>
            <a:ext cx="2622550" cy="2071688"/>
          </a:xfrm>
        </p:spPr>
      </p:pic>
      <p:pic>
        <p:nvPicPr>
          <p:cNvPr id="7172" name="Picture 5" descr="tijera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1571625"/>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3Tijeras-thtools05-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3714750"/>
            <a:ext cx="17621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487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274638"/>
            <a:ext cx="8229600" cy="1143000"/>
          </a:xfrm>
        </p:spPr>
        <p:txBody>
          <a:bodyPr/>
          <a:lstStyle/>
          <a:p>
            <a:pPr eaLnBrk="1" hangingPunct="1"/>
            <a:r>
              <a:rPr lang="es-ES_tradnl" smtClean="0"/>
              <a:t>Alicates</a:t>
            </a:r>
          </a:p>
        </p:txBody>
      </p:sp>
      <p:sp>
        <p:nvSpPr>
          <p:cNvPr id="8195" name="Content Placeholder 2"/>
          <p:cNvSpPr>
            <a:spLocks noGrp="1"/>
          </p:cNvSpPr>
          <p:nvPr>
            <p:ph idx="4294967295"/>
          </p:nvPr>
        </p:nvSpPr>
        <p:spPr>
          <a:xfrm>
            <a:off x="0" y="1500188"/>
            <a:ext cx="7696200" cy="3657600"/>
          </a:xfrm>
        </p:spPr>
        <p:txBody>
          <a:bodyPr/>
          <a:lstStyle/>
          <a:p>
            <a:pPr eaLnBrk="1" hangingPunct="1"/>
            <a:r>
              <a:rPr lang="es-ES_tradnl" dirty="0" smtClean="0"/>
              <a:t/>
            </a:r>
            <a:br>
              <a:rPr lang="es-ES_tradnl" dirty="0" smtClean="0"/>
            </a:br>
            <a:r>
              <a:rPr lang="es-ES_tradnl" sz="2800" dirty="0" smtClean="0">
                <a:solidFill>
                  <a:srgbClr val="0070C0"/>
                </a:solidFill>
              </a:rPr>
              <a:t>El término alicate procede de la voz árabe </a:t>
            </a:r>
            <a:r>
              <a:rPr lang="es-ES_tradnl" sz="2800" i="1" dirty="0" smtClean="0">
                <a:solidFill>
                  <a:srgbClr val="0070C0"/>
                </a:solidFill>
              </a:rPr>
              <a:t>al-</a:t>
            </a:r>
            <a:r>
              <a:rPr lang="es-ES_tradnl" sz="2800" i="1" dirty="0" err="1" smtClean="0">
                <a:solidFill>
                  <a:srgbClr val="0070C0"/>
                </a:solidFill>
              </a:rPr>
              <a:t>laqqat</a:t>
            </a:r>
            <a:r>
              <a:rPr lang="es-ES_tradnl" sz="2800" dirty="0" smtClean="0">
                <a:solidFill>
                  <a:srgbClr val="0070C0"/>
                </a:solidFill>
              </a:rPr>
              <a:t>, "tenaza".</a:t>
            </a:r>
          </a:p>
          <a:p>
            <a:pPr eaLnBrk="1" hangingPunct="1"/>
            <a:r>
              <a:rPr lang="es-ES_tradnl" sz="2800" dirty="0" smtClean="0">
                <a:solidFill>
                  <a:srgbClr val="0070C0"/>
                </a:solidFill>
              </a:rPr>
              <a:t>Son tenazas de acero con brazos encorvados y puntas cuadrangulares o de forma de cono truncado, y que sirve para coger y sujetar objetos menudos o para cortar alambres, chapitas delgadas o cosas parecidas.</a:t>
            </a:r>
          </a:p>
        </p:txBody>
      </p:sp>
    </p:spTree>
    <p:extLst>
      <p:ext uri="{BB962C8B-B14F-4D97-AF65-F5344CB8AC3E}">
        <p14:creationId xmlns:p14="http://schemas.microsoft.com/office/powerpoint/2010/main" val="3700087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Content Placeholder 5" descr="pliersw1.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571500"/>
            <a:ext cx="3455988" cy="2857500"/>
          </a:xfrm>
        </p:spPr>
      </p:pic>
      <p:pic>
        <p:nvPicPr>
          <p:cNvPr id="9220" name="Picture 6" descr="pliers_lr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071813"/>
            <a:ext cx="33575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48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274638"/>
            <a:ext cx="8229600" cy="1143000"/>
          </a:xfrm>
        </p:spPr>
        <p:txBody>
          <a:bodyPr/>
          <a:lstStyle/>
          <a:p>
            <a:pPr eaLnBrk="1" hangingPunct="1"/>
            <a:r>
              <a:rPr lang="es-ES_tradnl" smtClean="0"/>
              <a:t>Palanca</a:t>
            </a:r>
          </a:p>
        </p:txBody>
      </p:sp>
      <p:sp>
        <p:nvSpPr>
          <p:cNvPr id="10243" name="Content Placeholder 2"/>
          <p:cNvSpPr>
            <a:spLocks noGrp="1"/>
          </p:cNvSpPr>
          <p:nvPr>
            <p:ph idx="4294967295"/>
          </p:nvPr>
        </p:nvSpPr>
        <p:spPr>
          <a:xfrm>
            <a:off x="0" y="1600200"/>
            <a:ext cx="8229600" cy="4525963"/>
          </a:xfrm>
        </p:spPr>
        <p:txBody>
          <a:bodyPr/>
          <a:lstStyle/>
          <a:p>
            <a:pPr eaLnBrk="1" hangingPunct="1"/>
            <a:r>
              <a:rPr lang="es-ES_tradnl" smtClean="0">
                <a:solidFill>
                  <a:srgbClr val="FF0000"/>
                </a:solidFill>
              </a:rPr>
              <a:t>La palanca es una máquina simple que tiene como función transmitir una fuerza. Está compuesta por una barra rígida que puede girar libremente alrededor de un punto de apoyo llamado fulcro.</a:t>
            </a:r>
          </a:p>
        </p:txBody>
      </p:sp>
    </p:spTree>
    <p:extLst>
      <p:ext uri="{BB962C8B-B14F-4D97-AF65-F5344CB8AC3E}">
        <p14:creationId xmlns:p14="http://schemas.microsoft.com/office/powerpoint/2010/main" val="1309768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3" descr="palanca.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285875"/>
            <a:ext cx="3795713" cy="3795713"/>
          </a:xfrm>
        </p:spPr>
      </p:pic>
    </p:spTree>
    <p:extLst>
      <p:ext uri="{BB962C8B-B14F-4D97-AF65-F5344CB8AC3E}">
        <p14:creationId xmlns:p14="http://schemas.microsoft.com/office/powerpoint/2010/main" val="1026265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1928802"/>
            <a:ext cx="7072362" cy="30469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a:t>
            </a:r>
            <a:r>
              <a:rPr lang="es-ES_tradnl" sz="96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áquinas</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defRPr/>
            </a:pPr>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Compuestas</a:t>
            </a:r>
          </a:p>
        </p:txBody>
      </p:sp>
    </p:spTree>
    <p:extLst>
      <p:ext uri="{BB962C8B-B14F-4D97-AF65-F5344CB8AC3E}">
        <p14:creationId xmlns:p14="http://schemas.microsoft.com/office/powerpoint/2010/main" val="198740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142875"/>
            <a:ext cx="6870700" cy="1600200"/>
          </a:xfrm>
        </p:spPr>
        <p:txBody>
          <a:bodyPr/>
          <a:lstStyle/>
          <a:p>
            <a:pPr eaLnBrk="1" hangingPunct="1"/>
            <a:r>
              <a:rPr lang="es-ES_tradnl" smtClean="0"/>
              <a:t>Ordenador</a:t>
            </a:r>
          </a:p>
        </p:txBody>
      </p:sp>
      <p:sp>
        <p:nvSpPr>
          <p:cNvPr id="3" name="Content Placeholder 2"/>
          <p:cNvSpPr>
            <a:spLocks noGrp="1"/>
          </p:cNvSpPr>
          <p:nvPr>
            <p:ph idx="4294967295"/>
          </p:nvPr>
        </p:nvSpPr>
        <p:spPr>
          <a:xfrm>
            <a:off x="0" y="1643063"/>
            <a:ext cx="7696200" cy="3657600"/>
          </a:xfrm>
        </p:spPr>
        <p:txBody>
          <a:bodyPr/>
          <a:lstStyle/>
          <a:p>
            <a:pPr eaLnBrk="1" hangingPunct="1">
              <a:defRPr/>
            </a:pPr>
            <a:r>
              <a:rPr lang="es-ES_tradnl" sz="3000" dirty="0" smtClean="0">
                <a:solidFill>
                  <a:schemeClr val="accent5">
                    <a:lumMod val="25000"/>
                  </a:schemeClr>
                </a:solidFill>
              </a:rPr>
              <a:t>En el mes de febrero de 1946 quedaba concluida la construcción del ENIAC, el que se considera el primer ordenador electrónico de la historia. La velocidad de los grandes ordenadores científicos se duplica cada dos años y un superordenador actual es siete millones de veces más rápido que el ENIAC.</a:t>
            </a:r>
          </a:p>
        </p:txBody>
      </p:sp>
    </p:spTree>
    <p:extLst>
      <p:ext uri="{BB962C8B-B14F-4D97-AF65-F5344CB8AC3E}">
        <p14:creationId xmlns:p14="http://schemas.microsoft.com/office/powerpoint/2010/main" val="78299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a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6113"/>
            <a:ext cx="32496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156neanderth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2203450"/>
            <a:ext cx="33385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WordArt 12"/>
          <p:cNvSpPr>
            <a:spLocks noChangeArrowheads="1" noChangeShapeType="1" noTextEdit="1"/>
          </p:cNvSpPr>
          <p:nvPr/>
        </p:nvSpPr>
        <p:spPr bwMode="auto">
          <a:xfrm>
            <a:off x="44450" y="908050"/>
            <a:ext cx="9099550" cy="857250"/>
          </a:xfrm>
          <a:prstGeom prst="rect">
            <a:avLst/>
          </a:prstGeom>
        </p:spPr>
        <p:txBody>
          <a:bodyPr wrap="none" fromWordArt="1">
            <a:prstTxWarp prst="textPlain">
              <a:avLst>
                <a:gd name="adj" fmla="val 50000"/>
              </a:avLst>
            </a:prstTxWarp>
          </a:bodyPr>
          <a:lstStyle/>
          <a:p>
            <a:pPr algn="ctr"/>
            <a:r>
              <a:rPr lang="es-CO" sz="3600" b="1" kern="10">
                <a:ln w="9525">
                  <a:solidFill>
                    <a:schemeClr val="tx1"/>
                  </a:solidFill>
                  <a:round/>
                  <a:headEnd/>
                  <a:tailEnd/>
                </a:ln>
                <a:gradFill rotWithShape="1">
                  <a:gsLst>
                    <a:gs pos="0">
                      <a:srgbClr val="003399"/>
                    </a:gs>
                    <a:gs pos="50000">
                      <a:srgbClr val="99FF99"/>
                    </a:gs>
                    <a:gs pos="100000">
                      <a:srgbClr val="003399"/>
                    </a:gs>
                  </a:gsLst>
                  <a:lin ang="5400000" scaled="1"/>
                </a:gradFill>
                <a:latin typeface="Comic Sans MS"/>
              </a:rPr>
              <a:t>¿Qué es un Descubrimiento?</a:t>
            </a:r>
          </a:p>
        </p:txBody>
      </p:sp>
      <p:pic>
        <p:nvPicPr>
          <p:cNvPr id="4109" name="Picture 13" descr="firepit.gif (8749 byt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5085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180px-Amber_sea_glass">
            <a:hlinkClick r:id="rId5" tooltip="Un pedazo de vidrio natural encontrado en una playa de Escocia."/>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652963"/>
            <a:ext cx="1439863"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dissolve">
                                      <p:cBhvr>
                                        <p:cTn id="7" dur="500"/>
                                        <p:tgtEl>
                                          <p:spTgt spid="4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diamond(in)">
                                      <p:cBhvr>
                                        <p:cTn id="12" dur="20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4107"/>
                                        </p:tgtEl>
                                        <p:attrNameLst>
                                          <p:attrName>style.visibility</p:attrName>
                                        </p:attrNameLst>
                                      </p:cBhvr>
                                      <p:to>
                                        <p:strVal val="visible"/>
                                      </p:to>
                                    </p:set>
                                    <p:anim calcmode="lin" valueType="num">
                                      <p:cBhvr>
                                        <p:cTn id="17" dur="1000" fill="hold"/>
                                        <p:tgtEl>
                                          <p:spTgt spid="4107"/>
                                        </p:tgtEl>
                                        <p:attrNameLst>
                                          <p:attrName>ppt_w</p:attrName>
                                        </p:attrNameLst>
                                      </p:cBhvr>
                                      <p:tavLst>
                                        <p:tav tm="0">
                                          <p:val>
                                            <p:strVal val="#ppt_w*0.70"/>
                                          </p:val>
                                        </p:tav>
                                        <p:tav tm="100000">
                                          <p:val>
                                            <p:strVal val="#ppt_w"/>
                                          </p:val>
                                        </p:tav>
                                      </p:tavLst>
                                    </p:anim>
                                    <p:anim calcmode="lin" valueType="num">
                                      <p:cBhvr>
                                        <p:cTn id="18" dur="1000" fill="hold"/>
                                        <p:tgtEl>
                                          <p:spTgt spid="4107"/>
                                        </p:tgtEl>
                                        <p:attrNameLst>
                                          <p:attrName>ppt_h</p:attrName>
                                        </p:attrNameLst>
                                      </p:cBhvr>
                                      <p:tavLst>
                                        <p:tav tm="0">
                                          <p:val>
                                            <p:strVal val="#ppt_h"/>
                                          </p:val>
                                        </p:tav>
                                        <p:tav tm="100000">
                                          <p:val>
                                            <p:strVal val="#ppt_h"/>
                                          </p:val>
                                        </p:tav>
                                      </p:tavLst>
                                    </p:anim>
                                    <p:animEffect transition="in" filter="fade">
                                      <p:cBhvr>
                                        <p:cTn id="19" dur="1000"/>
                                        <p:tgtEl>
                                          <p:spTgt spid="41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4109"/>
                                        </p:tgtEl>
                                        <p:attrNameLst>
                                          <p:attrName>style.visibility</p:attrName>
                                        </p:attrNameLst>
                                      </p:cBhvr>
                                      <p:to>
                                        <p:strVal val="visible"/>
                                      </p:to>
                                    </p:set>
                                    <p:anim calcmode="lin" valueType="num">
                                      <p:cBhvr>
                                        <p:cTn id="24" dur="1000" fill="hold"/>
                                        <p:tgtEl>
                                          <p:spTgt spid="4109"/>
                                        </p:tgtEl>
                                        <p:attrNameLst>
                                          <p:attrName>ppt_w</p:attrName>
                                        </p:attrNameLst>
                                      </p:cBhvr>
                                      <p:tavLst>
                                        <p:tav tm="0">
                                          <p:val>
                                            <p:strVal val="#ppt_w*0.70"/>
                                          </p:val>
                                        </p:tav>
                                        <p:tav tm="100000">
                                          <p:val>
                                            <p:strVal val="#ppt_w"/>
                                          </p:val>
                                        </p:tav>
                                      </p:tavLst>
                                    </p:anim>
                                    <p:anim calcmode="lin" valueType="num">
                                      <p:cBhvr>
                                        <p:cTn id="25" dur="1000" fill="hold"/>
                                        <p:tgtEl>
                                          <p:spTgt spid="4109"/>
                                        </p:tgtEl>
                                        <p:attrNameLst>
                                          <p:attrName>ppt_h</p:attrName>
                                        </p:attrNameLst>
                                      </p:cBhvr>
                                      <p:tavLst>
                                        <p:tav tm="0">
                                          <p:val>
                                            <p:strVal val="#ppt_h"/>
                                          </p:val>
                                        </p:tav>
                                        <p:tav tm="100000">
                                          <p:val>
                                            <p:strVal val="#ppt_h"/>
                                          </p:val>
                                        </p:tav>
                                      </p:tavLst>
                                    </p:anim>
                                    <p:animEffect transition="in" filter="fade">
                                      <p:cBhvr>
                                        <p:cTn id="26" dur="1000"/>
                                        <p:tgtEl>
                                          <p:spTgt spid="41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4111"/>
                                        </p:tgtEl>
                                        <p:attrNameLst>
                                          <p:attrName>style.visibility</p:attrName>
                                        </p:attrNameLst>
                                      </p:cBhvr>
                                      <p:to>
                                        <p:strVal val="visible"/>
                                      </p:to>
                                    </p:set>
                                    <p:anim calcmode="lin" valueType="num">
                                      <p:cBhvr>
                                        <p:cTn id="31" dur="1000" fill="hold"/>
                                        <p:tgtEl>
                                          <p:spTgt spid="4111"/>
                                        </p:tgtEl>
                                        <p:attrNameLst>
                                          <p:attrName>ppt_w</p:attrName>
                                        </p:attrNameLst>
                                      </p:cBhvr>
                                      <p:tavLst>
                                        <p:tav tm="0">
                                          <p:val>
                                            <p:strVal val="#ppt_w*0.70"/>
                                          </p:val>
                                        </p:tav>
                                        <p:tav tm="100000">
                                          <p:val>
                                            <p:strVal val="#ppt_w"/>
                                          </p:val>
                                        </p:tav>
                                      </p:tavLst>
                                    </p:anim>
                                    <p:anim calcmode="lin" valueType="num">
                                      <p:cBhvr>
                                        <p:cTn id="32" dur="1000" fill="hold"/>
                                        <p:tgtEl>
                                          <p:spTgt spid="4111"/>
                                        </p:tgtEl>
                                        <p:attrNameLst>
                                          <p:attrName>ppt_h</p:attrName>
                                        </p:attrNameLst>
                                      </p:cBhvr>
                                      <p:tavLst>
                                        <p:tav tm="0">
                                          <p:val>
                                            <p:strVal val="#ppt_h"/>
                                          </p:val>
                                        </p:tav>
                                        <p:tav tm="100000">
                                          <p:val>
                                            <p:strVal val="#ppt_h"/>
                                          </p:val>
                                        </p:tav>
                                      </p:tavLst>
                                    </p:anim>
                                    <p:animEffect transition="in" filter="fade">
                                      <p:cBhvr>
                                        <p:cTn id="33" dur="1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computadora.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143000"/>
            <a:ext cx="2414588" cy="2143125"/>
          </a:xfrm>
        </p:spPr>
      </p:pic>
      <p:pic>
        <p:nvPicPr>
          <p:cNvPr id="14340" name="Picture 4" descr="Alumno y ordenador animad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3500438"/>
            <a:ext cx="2771775"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Ordenador y teclad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1143000"/>
            <a:ext cx="2743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456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274638"/>
            <a:ext cx="8229600" cy="1143000"/>
          </a:xfrm>
        </p:spPr>
        <p:txBody>
          <a:bodyPr/>
          <a:lstStyle/>
          <a:p>
            <a:pPr eaLnBrk="1" hangingPunct="1"/>
            <a:r>
              <a:rPr lang="es-ES_tradnl" smtClean="0"/>
              <a:t>Cohete</a:t>
            </a:r>
          </a:p>
        </p:txBody>
      </p:sp>
      <p:sp>
        <p:nvSpPr>
          <p:cNvPr id="3" name="Content Placeholder 2"/>
          <p:cNvSpPr>
            <a:spLocks noGrp="1"/>
          </p:cNvSpPr>
          <p:nvPr>
            <p:ph idx="4294967295"/>
          </p:nvPr>
        </p:nvSpPr>
        <p:spPr>
          <a:xfrm>
            <a:off x="0" y="1600200"/>
            <a:ext cx="8229600" cy="4525963"/>
          </a:xfrm>
        </p:spPr>
        <p:txBody>
          <a:bodyPr/>
          <a:lstStyle/>
          <a:p>
            <a:pPr eaLnBrk="1" hangingPunct="1">
              <a:defRPr/>
            </a:pPr>
            <a:r>
              <a:rPr lang="es-ES_tradnl" sz="3300" dirty="0" smtClean="0">
                <a:solidFill>
                  <a:schemeClr val="accent4">
                    <a:lumMod val="85000"/>
                    <a:lumOff val="15000"/>
                  </a:schemeClr>
                </a:solidFill>
              </a:rPr>
              <a:t>Los primeros cohetes de combustible sólido eran una forma de pólvora, y el registro más temprano del uso de la pólvora viene de China y data del siglo III antes de Cristo. Lo invento Goddard, Robert.</a:t>
            </a:r>
          </a:p>
        </p:txBody>
      </p:sp>
    </p:spTree>
    <p:extLst>
      <p:ext uri="{BB962C8B-B14F-4D97-AF65-F5344CB8AC3E}">
        <p14:creationId xmlns:p14="http://schemas.microsoft.com/office/powerpoint/2010/main" val="3814395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descr="cohete04.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429375" y="3643313"/>
            <a:ext cx="2714625" cy="2757487"/>
          </a:xfrm>
        </p:spPr>
      </p:pic>
      <p:pic>
        <p:nvPicPr>
          <p:cNvPr id="16388" name="Picture 4" descr="oijoj.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1928813"/>
            <a:ext cx="16208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ohete-0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428750"/>
            <a:ext cx="20145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916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274638"/>
            <a:ext cx="8229600" cy="1143000"/>
          </a:xfrm>
        </p:spPr>
        <p:txBody>
          <a:bodyPr/>
          <a:lstStyle/>
          <a:p>
            <a:pPr eaLnBrk="1" hangingPunct="1"/>
            <a:r>
              <a:rPr lang="es-ES_tradnl" smtClean="0"/>
              <a:t>Automóvil</a:t>
            </a:r>
          </a:p>
        </p:txBody>
      </p:sp>
      <p:sp>
        <p:nvSpPr>
          <p:cNvPr id="3" name="Content Placeholder 2"/>
          <p:cNvSpPr>
            <a:spLocks noGrp="1"/>
          </p:cNvSpPr>
          <p:nvPr>
            <p:ph idx="4294967295"/>
          </p:nvPr>
        </p:nvSpPr>
        <p:spPr>
          <a:xfrm>
            <a:off x="0" y="1600200"/>
            <a:ext cx="8229600" cy="4525963"/>
          </a:xfrm>
          <a:ln>
            <a:miter lim="800000"/>
            <a:headEnd/>
            <a:tailEnd/>
          </a:ln>
        </p:spPr>
        <p:txBody>
          <a:bodyPr/>
          <a:lstStyle/>
          <a:p>
            <a:pPr marL="342900" lvl="8" indent="-342900">
              <a:buFontTx/>
              <a:buChar char="•"/>
              <a:defRPr/>
            </a:pPr>
            <a:r>
              <a:rPr lang="es-ES_tradnl" sz="3600" dirty="0" smtClean="0">
                <a:solidFill>
                  <a:srgbClr val="0D93B3"/>
                </a:solidFill>
              </a:rPr>
              <a:t>El automóvil, tal como lo conocemos en la actualidad, fue inventado en Alemania en 1886 por Carl Benz. Poco después otros pioneros, presentaron a su vez sus modelos.</a:t>
            </a:r>
          </a:p>
          <a:p>
            <a:pPr eaLnBrk="1" hangingPunct="1">
              <a:defRPr/>
            </a:pPr>
            <a:endParaRPr lang="es-ES_tradnl" sz="3600" dirty="0" smtClean="0">
              <a:solidFill>
                <a:srgbClr val="0D93B3"/>
              </a:solidFill>
            </a:endParaRPr>
          </a:p>
        </p:txBody>
      </p:sp>
    </p:spTree>
    <p:extLst>
      <p:ext uri="{BB962C8B-B14F-4D97-AF65-F5344CB8AC3E}">
        <p14:creationId xmlns:p14="http://schemas.microsoft.com/office/powerpoint/2010/main" val="507782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3" descr="automovil-25.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357313"/>
            <a:ext cx="3449638" cy="1928812"/>
          </a:xfrm>
        </p:spPr>
      </p:pic>
      <p:pic>
        <p:nvPicPr>
          <p:cNvPr id="18436" name="Picture 4" descr="automovil-2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3643313"/>
            <a:ext cx="54054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utomovi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1785938"/>
            <a:ext cx="17145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373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28600" y="1828800"/>
            <a:ext cx="8458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b="1" u="sng">
                <a:latin typeface="Verdana" pitchFamily="34" charset="0"/>
              </a:rPr>
              <a:t>ELEMENTOS DE MANIOBRA</a:t>
            </a:r>
          </a:p>
          <a:p>
            <a:pPr algn="ctr"/>
            <a:endParaRPr kumimoji="0" lang="en-US" u="sng"/>
          </a:p>
          <a:p>
            <a:pPr algn="just" eaLnBrk="0" hangingPunct="0"/>
            <a:r>
              <a:rPr kumimoji="0" lang="en-US">
                <a:latin typeface="Verdana" pitchFamily="34" charset="0"/>
              </a:rPr>
              <a:t>Son aquellos elementos que se intercalan en el circuito para abrir o cerrar el paso de la corriente según sea preciso.</a:t>
            </a:r>
          </a:p>
          <a:p>
            <a:pPr algn="just" eaLnBrk="0" hangingPunct="0"/>
            <a:endParaRPr kumimoji="0" lang="en-US"/>
          </a:p>
          <a:p>
            <a:pPr algn="just" eaLnBrk="0" hangingPunct="0"/>
            <a:r>
              <a:rPr kumimoji="0" lang="en-US">
                <a:latin typeface="Verdana" pitchFamily="34" charset="0"/>
              </a:rPr>
              <a:t>Los elementos de maniobra más conocidos son:</a:t>
            </a:r>
          </a:p>
          <a:p>
            <a:pPr algn="just" eaLnBrk="0" hangingPunct="0"/>
            <a:endParaRPr kumimoji="0" lang="en-US"/>
          </a:p>
          <a:p>
            <a:pPr algn="just" eaLnBrk="0" hangingPunct="0"/>
            <a:r>
              <a:rPr kumimoji="0" lang="en-US">
                <a:latin typeface="Verdana" pitchFamily="34" charset="0"/>
              </a:rPr>
              <a:t>    - Interruptores</a:t>
            </a:r>
            <a:endParaRPr kumimoji="0" lang="en-US"/>
          </a:p>
          <a:p>
            <a:pPr algn="just" eaLnBrk="0" hangingPunct="0"/>
            <a:r>
              <a:rPr kumimoji="0" lang="en-US">
                <a:latin typeface="Verdana" pitchFamily="34" charset="0"/>
              </a:rPr>
              <a:t>    - Pulsadores</a:t>
            </a:r>
            <a:endParaRPr kumimoji="0" lang="en-US"/>
          </a:p>
          <a:p>
            <a:pPr algn="just" eaLnBrk="0" hangingPunct="0"/>
            <a:r>
              <a:rPr kumimoji="0" lang="en-US">
                <a:latin typeface="Verdana" pitchFamily="34" charset="0"/>
              </a:rPr>
              <a:t>    - Conmutadores</a:t>
            </a:r>
            <a:endParaRPr kumimoji="0" lang="en-US"/>
          </a:p>
          <a:p>
            <a:pPr algn="just" eaLnBrk="0" hangingPunct="0"/>
            <a:r>
              <a:rPr kumimoji="0" lang="en-US">
                <a:latin typeface="Verdana" pitchFamily="34" charset="0"/>
              </a:rPr>
              <a:t>    - Conmutadores de cruce</a:t>
            </a:r>
            <a:endParaRPr kumimoji="0" lang="en-US"/>
          </a:p>
        </p:txBody>
      </p:sp>
      <p:pic>
        <p:nvPicPr>
          <p:cNvPr id="10243" name="Picture 6" descr="Interruptores.jpg (7137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648200"/>
            <a:ext cx="1981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C:\Documents and Settings\je.castillon\Mis documentos\Mis documentos\ESO\W_Electricidad\Powerpoint\Imagenes\Pulsad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029200"/>
            <a:ext cx="152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9"/>
          <p:cNvSpPr>
            <a:spLocks noGrp="1" noChangeArrowheads="1"/>
          </p:cNvSpPr>
          <p:nvPr>
            <p:ph type="title" idx="4294967295"/>
          </p:nvPr>
        </p:nvSpPr>
        <p:spPr>
          <a:xfrm>
            <a:off x="0" y="762000"/>
            <a:ext cx="9144000" cy="762000"/>
          </a:xfrm>
          <a:noFill/>
        </p:spPr>
        <p:txBody>
          <a:bodyPr/>
          <a:lstStyle/>
          <a:p>
            <a:pPr eaLnBrk="1" hangingPunct="1"/>
            <a:r>
              <a:rPr lang="es-ES" smtClean="0"/>
              <a:t>El circuito eléctrico</a:t>
            </a:r>
          </a:p>
        </p:txBody>
      </p:sp>
    </p:spTree>
    <p:extLst>
      <p:ext uri="{BB962C8B-B14F-4D97-AF65-F5344CB8AC3E}">
        <p14:creationId xmlns:p14="http://schemas.microsoft.com/office/powerpoint/2010/main" val="1877274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762000"/>
            <a:ext cx="9144000" cy="762000"/>
          </a:xfrm>
        </p:spPr>
        <p:txBody>
          <a:bodyPr/>
          <a:lstStyle/>
          <a:p>
            <a:pPr eaLnBrk="1" hangingPunct="1"/>
            <a:r>
              <a:rPr lang="es-ES" smtClean="0"/>
              <a:t>El circuito eléctrico</a:t>
            </a:r>
          </a:p>
        </p:txBody>
      </p:sp>
      <p:sp>
        <p:nvSpPr>
          <p:cNvPr id="12291" name="Rectangle 3"/>
          <p:cNvSpPr>
            <a:spLocks noGrp="1" noChangeArrowheads="1"/>
          </p:cNvSpPr>
          <p:nvPr>
            <p:ph type="body" idx="4294967295"/>
          </p:nvPr>
        </p:nvSpPr>
        <p:spPr>
          <a:xfrm>
            <a:off x="0" y="3733800"/>
            <a:ext cx="5562600" cy="1752600"/>
          </a:xfrm>
        </p:spPr>
        <p:txBody>
          <a:bodyPr/>
          <a:lstStyle/>
          <a:p>
            <a:pPr lvl="1" algn="just" eaLnBrk="1" hangingPunct="1"/>
            <a:r>
              <a:rPr lang="es-ES" sz="3200" smtClean="0">
                <a:cs typeface="Arial" charset="0"/>
              </a:rPr>
              <a:t>Resistencia.</a:t>
            </a:r>
            <a:r>
              <a:rPr lang="es-ES" sz="3200" smtClean="0"/>
              <a:t> </a:t>
            </a:r>
          </a:p>
          <a:p>
            <a:pPr lvl="1" algn="just" eaLnBrk="1" hangingPunct="1"/>
            <a:r>
              <a:rPr lang="es-ES" sz="3200" smtClean="0">
                <a:cs typeface="Arial" charset="0"/>
              </a:rPr>
              <a:t>Voltaje.</a:t>
            </a:r>
            <a:r>
              <a:rPr lang="es-ES" sz="3200" smtClean="0"/>
              <a:t> </a:t>
            </a:r>
          </a:p>
          <a:p>
            <a:pPr lvl="1" algn="just" eaLnBrk="1" hangingPunct="1"/>
            <a:r>
              <a:rPr lang="es-ES" sz="3200" smtClean="0">
                <a:cs typeface="Arial" charset="0"/>
              </a:rPr>
              <a:t>Intensidad.</a:t>
            </a:r>
            <a:endParaRPr lang="es-ES" sz="3200" smtClean="0"/>
          </a:p>
        </p:txBody>
      </p:sp>
      <p:sp>
        <p:nvSpPr>
          <p:cNvPr id="12292" name="Rectangle 4"/>
          <p:cNvSpPr>
            <a:spLocks noChangeArrowheads="1"/>
          </p:cNvSpPr>
          <p:nvPr/>
        </p:nvSpPr>
        <p:spPr bwMode="auto">
          <a:xfrm>
            <a:off x="304800" y="1752600"/>
            <a:ext cx="83820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sz="2000" b="1" u="sng">
                <a:latin typeface="Verdana" pitchFamily="34" charset="0"/>
              </a:rPr>
              <a:t>MAGNITUDES FUNDAMENTALES</a:t>
            </a:r>
          </a:p>
          <a:p>
            <a:pPr algn="just"/>
            <a:endParaRPr kumimoji="0" lang="es-ES" sz="3200">
              <a:latin typeface="Tahoma" pitchFamily="34" charset="0"/>
              <a:cs typeface="Arial" charset="0"/>
            </a:endParaRPr>
          </a:p>
          <a:p>
            <a:pPr algn="just"/>
            <a:r>
              <a:rPr kumimoji="0" lang="es-ES">
                <a:latin typeface="Tahoma" pitchFamily="34" charset="0"/>
                <a:cs typeface="Arial" charset="0"/>
              </a:rPr>
              <a:t>Las magnitudes fundamentales de los circuitos eléctricos son:</a:t>
            </a:r>
            <a:endParaRPr kumimoji="0" lang="en-US">
              <a:latin typeface="Tahoma" pitchFamily="34" charset="0"/>
              <a:cs typeface="Arial" charset="0"/>
            </a:endParaRPr>
          </a:p>
        </p:txBody>
      </p:sp>
    </p:spTree>
    <p:extLst>
      <p:ext uri="{BB962C8B-B14F-4D97-AF65-F5344CB8AC3E}">
        <p14:creationId xmlns:p14="http://schemas.microsoft.com/office/powerpoint/2010/main" val="33957237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1"/>
          </p:nvPr>
        </p:nvSpPr>
        <p:spPr/>
        <p:txBody>
          <a:bodyPr/>
          <a:lstStyle/>
          <a:p>
            <a:fld id="{F11B42DE-93CD-42CC-B72B-7DC3E628E91F}" type="slidenum">
              <a:rPr lang="es-ES" altLang="en-US"/>
              <a:pPr/>
              <a:t>57</a:t>
            </a:fld>
            <a:endParaRPr lang="es-ES" altLang="en-US"/>
          </a:p>
        </p:txBody>
      </p:sp>
      <p:sp>
        <p:nvSpPr>
          <p:cNvPr id="21506" name="Rectangle 2"/>
          <p:cNvSpPr>
            <a:spLocks noGrp="1" noChangeArrowheads="1"/>
          </p:cNvSpPr>
          <p:nvPr>
            <p:ph type="title" idx="4294967295"/>
          </p:nvPr>
        </p:nvSpPr>
        <p:spPr>
          <a:xfrm>
            <a:off x="179512" y="476672"/>
            <a:ext cx="8229600" cy="1143000"/>
          </a:xfrm>
        </p:spPr>
        <p:txBody>
          <a:bodyPr/>
          <a:lstStyle/>
          <a:p>
            <a:r>
              <a:rPr lang="es-ES" b="1" dirty="0"/>
              <a:t>2.5 Resumen</a:t>
            </a:r>
            <a:r>
              <a:rPr lang="es-ES" dirty="0"/>
              <a:t> </a:t>
            </a:r>
            <a:r>
              <a:rPr lang="es-ES" b="1" dirty="0"/>
              <a:t>de</a:t>
            </a:r>
            <a:r>
              <a:rPr lang="es-ES" dirty="0"/>
              <a:t> </a:t>
            </a:r>
            <a:r>
              <a:rPr lang="es-ES" b="1" dirty="0"/>
              <a:t>tipos de circuitos</a:t>
            </a:r>
            <a:r>
              <a:rPr lang="es-ES" dirty="0"/>
              <a:t> </a:t>
            </a:r>
          </a:p>
        </p:txBody>
      </p:sp>
      <p:pic>
        <p:nvPicPr>
          <p:cNvPr id="21509" name="Picture 5" descr="resumen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282" y="1628801"/>
            <a:ext cx="7775575" cy="468052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98567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2" descr="Descripción: https://lh3.googleusercontent.com/-zT_48Yd5JAg/TXK0-jNqkII/AAAAAAAAAFA/iXR_shQfFiw/s320/evolucion+del+telefon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152525"/>
            <a:ext cx="48609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601192" y="202437"/>
            <a:ext cx="576064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_tradnl"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LA INNOVACIÓN</a:t>
            </a:r>
          </a:p>
        </p:txBody>
      </p:sp>
      <p:sp>
        <p:nvSpPr>
          <p:cNvPr id="4" name="3 Rectángulo"/>
          <p:cNvSpPr/>
          <p:nvPr/>
        </p:nvSpPr>
        <p:spPr>
          <a:xfrm>
            <a:off x="323850" y="4883150"/>
            <a:ext cx="8640763" cy="1570038"/>
          </a:xfrm>
          <a:prstGeom prst="rect">
            <a:avLst/>
          </a:prstGeom>
        </p:spPr>
        <p:txBody>
          <a:bodyPr>
            <a:spAutoFit/>
          </a:bodyPr>
          <a:lstStyle/>
          <a:p>
            <a:pPr algn="ctr" fontAlgn="auto">
              <a:spcBef>
                <a:spcPts val="0"/>
              </a:spcBef>
              <a:spcAft>
                <a:spcPts val="0"/>
              </a:spcAft>
              <a:defRPr/>
            </a:pPr>
            <a:r>
              <a:rPr lang="es-CO" sz="3200" b="1" spc="50" dirty="0">
                <a:ln w="11430"/>
                <a:solidFill>
                  <a:srgbClr val="92D050"/>
                </a:solidFill>
                <a:effectLst>
                  <a:outerShdw blurRad="76200" dist="50800" dir="5400000" algn="tl" rotWithShape="0">
                    <a:srgbClr val="000000">
                      <a:alpha val="65000"/>
                    </a:srgbClr>
                  </a:outerShdw>
                </a:effectLst>
                <a:latin typeface="+mn-lt"/>
                <a:cs typeface="+mn-cs"/>
              </a:rPr>
              <a:t>Son los cambios que se hacen a un artefacto para mejorar el desarrollo de productos y servicios</a:t>
            </a:r>
            <a:endParaRPr lang="es-ES_tradnl" sz="3200" b="1" spc="50" dirty="0">
              <a:ln w="11430"/>
              <a:solidFill>
                <a:srgbClr val="92D050"/>
              </a:solidFill>
              <a:effectLst>
                <a:outerShdw blurRad="76200" dist="50800" dir="5400000" algn="tl" rotWithShape="0">
                  <a:srgbClr val="000000">
                    <a:alpha val="65000"/>
                  </a:srgbClr>
                </a:outerShdw>
              </a:effectLst>
              <a:latin typeface="+mn-lt"/>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3808" y="260648"/>
            <a:ext cx="3312368" cy="646331"/>
          </a:xfrm>
          <a:prstGeom prst="rect">
            <a:avLst/>
          </a:prstGeom>
          <a:noFill/>
        </p:spPr>
        <p:txBody>
          <a:bodyPr>
            <a:spAutoFit/>
          </a:bodyPr>
          <a:lstStyle/>
          <a:p>
            <a:pPr algn="ctr" fontAlgn="auto">
              <a:spcBef>
                <a:spcPts val="0"/>
              </a:spcBef>
              <a:spcAft>
                <a:spcPts val="0"/>
              </a:spcAft>
              <a:defRPr/>
            </a:pPr>
            <a:r>
              <a:rPr lang="es-ES_tradnl"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CLASIFICACIÓN</a:t>
            </a:r>
            <a:endParaRPr lang="es-E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049" name="Rectangle 1"/>
          <p:cNvSpPr>
            <a:spLocks noChangeArrowheads="1"/>
          </p:cNvSpPr>
          <p:nvPr/>
        </p:nvSpPr>
        <p:spPr bwMode="auto">
          <a:xfrm>
            <a:off x="323850" y="1268413"/>
            <a:ext cx="8351838" cy="5170487"/>
          </a:xfrm>
          <a:prstGeom prst="rect">
            <a:avLst/>
          </a:prstGeom>
          <a:noFill/>
          <a:ln w="9525">
            <a:noFill/>
            <a:miter lim="800000"/>
            <a:headEnd/>
            <a:tailEnd/>
          </a:ln>
          <a:effectLst/>
        </p:spPr>
        <p:txBody>
          <a:bodyPr anchor="ctr">
            <a:spAutoFit/>
          </a:bodyPr>
          <a:lstStyle/>
          <a:p>
            <a:pPr algn="just">
              <a:lnSpc>
                <a:spcPct val="150000"/>
              </a:lnSpc>
              <a:defRPr/>
            </a:pPr>
            <a:r>
              <a:rPr lang="es-CO" sz="2000" dirty="0">
                <a:latin typeface="Arial" pitchFamily="34" charset="0"/>
                <a:ea typeface="Times New Roman" pitchFamily="18" charset="0"/>
                <a:cs typeface="Arial" pitchFamily="34" charset="0"/>
              </a:rPr>
              <a:t>Las </a:t>
            </a:r>
            <a:r>
              <a:rPr lang="es-CO" sz="2000" b="1" dirty="0">
                <a:latin typeface="Arial" pitchFamily="34" charset="0"/>
                <a:ea typeface="Times New Roman" pitchFamily="18" charset="0"/>
                <a:cs typeface="Arial" pitchFamily="34" charset="0"/>
              </a:rPr>
              <a:t>Innovaciones tecnológicas</a:t>
            </a:r>
            <a:r>
              <a:rPr lang="es-CO" sz="2000" dirty="0">
                <a:latin typeface="Arial" pitchFamily="34" charset="0"/>
                <a:ea typeface="Times New Roman" pitchFamily="18" charset="0"/>
                <a:cs typeface="Arial" pitchFamily="34" charset="0"/>
              </a:rPr>
              <a:t> pueden clasificarse atendiendo a su originalidad en:</a:t>
            </a:r>
          </a:p>
          <a:p>
            <a:pPr algn="just">
              <a:lnSpc>
                <a:spcPct val="150000"/>
              </a:lnSpc>
              <a:defRPr/>
            </a:pPr>
            <a:endParaRPr lang="es-CO" sz="2000" dirty="0">
              <a:latin typeface="Arial" pitchFamily="34" charset="0"/>
              <a:ea typeface="Times New Roman" pitchFamily="18" charset="0"/>
              <a:cs typeface="Arial" pitchFamily="34" charset="0"/>
            </a:endParaRPr>
          </a:p>
          <a:p>
            <a:pPr marL="457200" indent="-457200" fontAlgn="auto">
              <a:lnSpc>
                <a:spcPct val="150000"/>
              </a:lnSpc>
              <a:spcBef>
                <a:spcPts val="0"/>
              </a:spcBef>
              <a:spcAft>
                <a:spcPts val="0"/>
              </a:spcAft>
              <a:defRPr/>
            </a:pPr>
            <a:r>
              <a:rPr lang="es-CO" sz="2000" b="1" dirty="0">
                <a:latin typeface="Arial" pitchFamily="34" charset="0"/>
                <a:cs typeface="Arial" pitchFamily="34" charset="0"/>
              </a:rPr>
              <a:t>1. Radicales</a:t>
            </a:r>
            <a:r>
              <a:rPr lang="es-CO" sz="2000" dirty="0">
                <a:latin typeface="Arial" pitchFamily="34" charset="0"/>
                <a:cs typeface="Arial" pitchFamily="34" charset="0"/>
              </a:rPr>
              <a:t>: se refieren a aplicaciones fundamentalmente nuevas de una tecnología, o combinación original de tecnologías conocidas que dan lugar a productos o procesos completamente nuevos.</a:t>
            </a:r>
          </a:p>
          <a:p>
            <a:pPr marL="457200" indent="-457200" algn="just" fontAlgn="auto">
              <a:lnSpc>
                <a:spcPct val="150000"/>
              </a:lnSpc>
              <a:spcBef>
                <a:spcPts val="0"/>
              </a:spcBef>
              <a:spcAft>
                <a:spcPts val="0"/>
              </a:spcAft>
              <a:defRPr/>
            </a:pPr>
            <a:endParaRPr lang="es-ES" sz="2000" dirty="0">
              <a:latin typeface="Arial" pitchFamily="34" charset="0"/>
              <a:cs typeface="Arial" pitchFamily="34" charset="0"/>
            </a:endParaRPr>
          </a:p>
          <a:p>
            <a:pPr marL="457200" indent="-457200" algn="just" fontAlgn="auto">
              <a:lnSpc>
                <a:spcPct val="150000"/>
              </a:lnSpc>
              <a:spcBef>
                <a:spcPts val="0"/>
              </a:spcBef>
              <a:spcAft>
                <a:spcPts val="0"/>
              </a:spcAft>
              <a:defRPr/>
            </a:pPr>
            <a:r>
              <a:rPr lang="es-CO" sz="2000" b="1" dirty="0">
                <a:latin typeface="Arial" pitchFamily="34" charset="0"/>
                <a:cs typeface="Arial" pitchFamily="34" charset="0"/>
              </a:rPr>
              <a:t>2. Incrementales</a:t>
            </a:r>
            <a:r>
              <a:rPr lang="es-CO" sz="2000" dirty="0">
                <a:latin typeface="Arial" pitchFamily="34" charset="0"/>
                <a:cs typeface="Arial" pitchFamily="34" charset="0"/>
              </a:rPr>
              <a:t>: son aquellas que se refieren a mejoras que se realizan dentro de la estructura existente y que no modifican sustancialmente la capacidad competitiva de la empresa a largo plazo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323850" y="981075"/>
            <a:ext cx="8610600" cy="4524375"/>
          </a:xfrm>
          <a:prstGeom prst="rect">
            <a:avLst/>
          </a:prstGeom>
          <a:solidFill>
            <a:srgbClr val="FFFFCC">
              <a:alpha val="37000"/>
            </a:srgbClr>
          </a:solidFill>
          <a:ln w="9525">
            <a:noFill/>
            <a:miter lim="800000"/>
            <a:headEnd/>
            <a:tailEnd/>
          </a:ln>
          <a:effectLst/>
        </p:spPr>
        <p:txBody>
          <a:bodyPr>
            <a:spAutoFit/>
          </a:bodyPr>
          <a:lstStyle/>
          <a:p>
            <a:pPr algn="just">
              <a:spcBef>
                <a:spcPct val="50000"/>
              </a:spcBef>
              <a:defRPr/>
            </a:pPr>
            <a:r>
              <a:rPr lang="es-ES_tradnl" sz="3600" b="1" dirty="0">
                <a:solidFill>
                  <a:srgbClr val="FF0000"/>
                </a:solidFill>
                <a:effectLst>
                  <a:outerShdw blurRad="38100" dist="38100" dir="2700000" algn="tl">
                    <a:srgbClr val="000000"/>
                  </a:outerShdw>
                </a:effectLst>
                <a:latin typeface="Comic Sans MS" pitchFamily="66" charset="0"/>
              </a:rPr>
              <a:t>“Un Descubrimiento es.. </a:t>
            </a:r>
            <a:r>
              <a:rPr lang="es-ES" sz="3600" b="1" dirty="0">
                <a:effectLst>
                  <a:outerShdw blurRad="38100" dist="38100" dir="2700000" algn="tl">
                    <a:srgbClr val="FFFFFF"/>
                  </a:outerShdw>
                </a:effectLst>
                <a:latin typeface="Comic Sans MS" pitchFamily="66" charset="0"/>
              </a:rPr>
              <a:t>Un descubrimiento es la observación novedosa u original de algún aspecto de la </a:t>
            </a:r>
            <a:r>
              <a:rPr lang="es-ES" sz="3600" b="1" dirty="0">
                <a:solidFill>
                  <a:srgbClr val="00FF00"/>
                </a:solidFill>
                <a:effectLst>
                  <a:outerShdw blurRad="38100" dist="38100" dir="2700000" algn="tl">
                    <a:srgbClr val="000000"/>
                  </a:outerShdw>
                </a:effectLst>
                <a:latin typeface="Comic Sans MS" pitchFamily="66" charset="0"/>
              </a:rPr>
              <a:t>realidad</a:t>
            </a:r>
            <a:r>
              <a:rPr lang="es-ES" sz="3600" b="1" dirty="0">
                <a:effectLst>
                  <a:outerShdw blurRad="38100" dist="38100" dir="2700000" algn="tl">
                    <a:srgbClr val="FFFFFF"/>
                  </a:outerShdw>
                </a:effectLst>
                <a:latin typeface="Comic Sans MS" pitchFamily="66" charset="0"/>
              </a:rPr>
              <a:t>, normalmente un fenómeno natural; es el hallazgo, encuentro o manifestación de lo que estaba oculto y secreto o era desconocido.</a:t>
            </a:r>
            <a:r>
              <a:rPr lang="es-ES" sz="3600" dirty="0">
                <a:latin typeface="Comic Sans MS" pitchFamily="66" charset="0"/>
              </a:rPr>
              <a:t> </a:t>
            </a:r>
            <a:r>
              <a:rPr lang="es-ES_tradnl" sz="3600" b="1" dirty="0">
                <a:solidFill>
                  <a:schemeClr val="bg1"/>
                </a:solidFill>
                <a:effectLst>
                  <a:outerShdw blurRad="38100" dist="38100" dir="2700000" algn="tl">
                    <a:srgbClr val="000000"/>
                  </a:outerShdw>
                </a:effectLst>
                <a:latin typeface="Comic Sans MS" pitchFamily="66" charset="0"/>
              </a:rPr>
              <a:t>”</a:t>
            </a:r>
            <a:endParaRPr lang="es-ES" sz="3600" b="1" dirty="0">
              <a:solidFill>
                <a:schemeClr val="bg1"/>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strVal val="#ppt_w*0.70"/>
                                          </p:val>
                                        </p:tav>
                                        <p:tav tm="100000">
                                          <p:val>
                                            <p:strVal val="#ppt_w"/>
                                          </p:val>
                                        </p:tav>
                                      </p:tavLst>
                                    </p:anim>
                                    <p:anim calcmode="lin" valueType="num">
                                      <p:cBhvr>
                                        <p:cTn id="8" dur="1000" fill="hold"/>
                                        <p:tgtEl>
                                          <p:spTgt spid="27652"/>
                                        </p:tgtEl>
                                        <p:attrNameLst>
                                          <p:attrName>ppt_h</p:attrName>
                                        </p:attrNameLst>
                                      </p:cBhvr>
                                      <p:tavLst>
                                        <p:tav tm="0">
                                          <p:val>
                                            <p:strVal val="#ppt_h"/>
                                          </p:val>
                                        </p:tav>
                                        <p:tav tm="100000">
                                          <p:val>
                                            <p:strVal val="#ppt_h"/>
                                          </p:val>
                                        </p:tav>
                                      </p:tavLst>
                                    </p:anim>
                                    <p:animEffect transition="in" filter="fade">
                                      <p:cBhvr>
                                        <p:cTn id="9"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07504" y="492343"/>
            <a:ext cx="8893175"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50000"/>
              </a:lnSpc>
              <a:tabLst>
                <a:tab pos="457200" algn="l"/>
              </a:tabLst>
              <a:defRPr/>
            </a:pPr>
            <a:r>
              <a:rPr lang="es-CO"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imes New Roman" pitchFamily="18" charset="0"/>
              </a:rPr>
              <a:t>La innovación tecnológica puede ser de</a:t>
            </a:r>
          </a:p>
          <a:p>
            <a:pPr>
              <a:lnSpc>
                <a:spcPct val="150000"/>
              </a:lnSpc>
              <a:tabLst>
                <a:tab pos="457200" algn="l"/>
              </a:tabLst>
              <a:defRPr/>
            </a:pPr>
            <a:endParaRPr lang="es-ES" sz="2000" dirty="0"/>
          </a:p>
          <a:p>
            <a:pPr eaLnBrk="0" hangingPunct="0">
              <a:lnSpc>
                <a:spcPct val="150000"/>
              </a:lnSpc>
              <a:tabLst>
                <a:tab pos="457200" algn="l"/>
              </a:tabLst>
              <a:defRPr/>
            </a:pPr>
            <a:r>
              <a:rPr lang="es-CO" sz="2000" b="1" dirty="0">
                <a:cs typeface="Times New Roman" pitchFamily="18" charset="0"/>
              </a:rPr>
              <a:t>1. Producto</a:t>
            </a:r>
            <a:r>
              <a:rPr lang="es-CO" sz="2000" dirty="0">
                <a:cs typeface="Times New Roman" pitchFamily="18" charset="0"/>
              </a:rPr>
              <a:t>: se considera como la capacidad de mejora del propio producto o el desarrollo de nuevos productos mediante la incorporación de los nuevos avances tecnológicos que le sean de aplicación o a través de una adaptación tecnológica de los procesos existentes. </a:t>
            </a:r>
          </a:p>
          <a:p>
            <a:pPr eaLnBrk="0" hangingPunct="0">
              <a:lnSpc>
                <a:spcPct val="150000"/>
              </a:lnSpc>
              <a:tabLst>
                <a:tab pos="457200" algn="l"/>
              </a:tabLst>
              <a:defRPr/>
            </a:pPr>
            <a:r>
              <a:rPr lang="es-CO" sz="2000" dirty="0">
                <a:cs typeface="Times New Roman" pitchFamily="18" charset="0"/>
              </a:rPr>
              <a:t>Esta mejora puede ser directa o indirecta</a:t>
            </a:r>
          </a:p>
          <a:p>
            <a:pPr eaLnBrk="0" hangingPunct="0">
              <a:lnSpc>
                <a:spcPct val="150000"/>
              </a:lnSpc>
              <a:tabLst>
                <a:tab pos="457200" algn="l"/>
              </a:tabLst>
              <a:defRPr/>
            </a:pPr>
            <a:endParaRPr lang="es-CO" sz="2000" dirty="0">
              <a:cs typeface="Times New Roman" pitchFamily="18" charset="0"/>
            </a:endParaRPr>
          </a:p>
          <a:p>
            <a:pPr eaLnBrk="0" hangingPunct="0">
              <a:lnSpc>
                <a:spcPct val="150000"/>
              </a:lnSpc>
              <a:tabLst>
                <a:tab pos="457200" algn="l"/>
              </a:tabLst>
              <a:defRPr/>
            </a:pPr>
            <a:endParaRPr lang="es-ES" sz="2000" dirty="0"/>
          </a:p>
          <a:p>
            <a:pPr eaLnBrk="0" hangingPunct="0">
              <a:lnSpc>
                <a:spcPct val="150000"/>
              </a:lnSpc>
              <a:tabLst>
                <a:tab pos="457200" algn="l"/>
              </a:tabLst>
              <a:defRPr/>
            </a:pPr>
            <a:r>
              <a:rPr lang="es-CO" sz="2000" b="1" dirty="0">
                <a:cs typeface="Times New Roman" pitchFamily="18" charset="0"/>
              </a:rPr>
              <a:t>2. Proceso</a:t>
            </a:r>
            <a:r>
              <a:rPr lang="es-CO" sz="2000" dirty="0">
                <a:cs typeface="Times New Roman" pitchFamily="18" charset="0"/>
              </a:rPr>
              <a:t>: consiste en la introducción de nuevos procesos de producción o la modificación de los existentes mediante la incorporación de nuevas tecnologías. </a:t>
            </a:r>
            <a:endParaRPr lang="es-CO"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Rectángulo"/>
          <p:cNvSpPr>
            <a:spLocks noChangeArrowheads="1"/>
          </p:cNvSpPr>
          <p:nvPr/>
        </p:nvSpPr>
        <p:spPr bwMode="auto">
          <a:xfrm>
            <a:off x="395288" y="1484313"/>
            <a:ext cx="83534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2400"/>
              <a:t>1. La innovación no está restringida a la creación de nuevos productos.</a:t>
            </a:r>
          </a:p>
          <a:p>
            <a:pPr algn="just"/>
            <a:endParaRPr lang="es-CO" sz="2400"/>
          </a:p>
          <a:p>
            <a:pPr algn="just"/>
            <a:endParaRPr lang="es-CO" sz="2400"/>
          </a:p>
          <a:p>
            <a:pPr algn="just"/>
            <a:endParaRPr lang="es-CO" sz="2400"/>
          </a:p>
          <a:p>
            <a:pPr algn="just"/>
            <a:r>
              <a:rPr lang="es-CO" sz="2400"/>
              <a:t>2. La innovación no está restringida a desarrollos tecnológicos. </a:t>
            </a:r>
          </a:p>
          <a:p>
            <a:pPr algn="just"/>
            <a:endParaRPr lang="es-CO" sz="2400"/>
          </a:p>
          <a:p>
            <a:pPr algn="just"/>
            <a:endParaRPr lang="es-CO" sz="2400"/>
          </a:p>
          <a:p>
            <a:pPr algn="just"/>
            <a:endParaRPr lang="es-CO" sz="2400"/>
          </a:p>
          <a:p>
            <a:pPr algn="just"/>
            <a:r>
              <a:rPr lang="es-CO" sz="2400"/>
              <a:t>3. La innovación no está restringida a ideas revolucionarias.</a:t>
            </a:r>
          </a:p>
        </p:txBody>
      </p:sp>
      <p:sp>
        <p:nvSpPr>
          <p:cNvPr id="3" name="2 Rectángulo"/>
          <p:cNvSpPr/>
          <p:nvPr/>
        </p:nvSpPr>
        <p:spPr>
          <a:xfrm>
            <a:off x="2339752" y="332656"/>
            <a:ext cx="4464496" cy="954107"/>
          </a:xfrm>
          <a:prstGeom prst="rect">
            <a:avLst/>
          </a:prstGeom>
        </p:spPr>
        <p:txBody>
          <a:bodyPr>
            <a:spAutoFit/>
          </a:bodyPr>
          <a:lstStyle/>
          <a:p>
            <a:pPr algn="ctr">
              <a:defRPr/>
            </a:pPr>
            <a:r>
              <a:rPr lang="es-CO"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CARACTERÍSTICAS DE LA INNOVACIÓN</a:t>
            </a:r>
            <a:endParaRPr lang="es-CO"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2652" y="260648"/>
            <a:ext cx="3960439" cy="707886"/>
          </a:xfrm>
          <a:prstGeom prst="rect">
            <a:avLst/>
          </a:prstGeom>
        </p:spPr>
        <p:txBody>
          <a:bodyPr>
            <a:spAutoFit/>
          </a:bodyPr>
          <a:lstStyle/>
          <a:p>
            <a:pPr>
              <a:defRPr/>
            </a:pPr>
            <a:r>
              <a:rPr lang="es-CO"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INVENCIÓN</a:t>
            </a:r>
          </a:p>
        </p:txBody>
      </p:sp>
      <p:grpSp>
        <p:nvGrpSpPr>
          <p:cNvPr id="41987" name="4 Grupo"/>
          <p:cNvGrpSpPr>
            <a:grpSpLocks/>
          </p:cNvGrpSpPr>
          <p:nvPr/>
        </p:nvGrpSpPr>
        <p:grpSpPr bwMode="auto">
          <a:xfrm>
            <a:off x="3246438" y="1196975"/>
            <a:ext cx="2549525" cy="3816350"/>
            <a:chOff x="2483768" y="980728"/>
            <a:chExt cx="2549252" cy="3816273"/>
          </a:xfrm>
        </p:grpSpPr>
        <p:pic>
          <p:nvPicPr>
            <p:cNvPr id="41989" name="Picture 3" descr="http://upload.wikimedia.org/wikipedia/commons/thumb/7/76/Edison_bulb.jpg/150px-Edison_bulb.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83768" y="980728"/>
              <a:ext cx="2549252" cy="33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Cuadro de texto 2"/>
            <p:cNvSpPr txBox="1">
              <a:spLocks noChangeArrowheads="1"/>
            </p:cNvSpPr>
            <p:nvPr/>
          </p:nvSpPr>
          <p:spPr bwMode="auto">
            <a:xfrm>
              <a:off x="2483768" y="4293096"/>
              <a:ext cx="2549252" cy="50390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O" sz="1100">
                  <a:solidFill>
                    <a:srgbClr val="000000"/>
                  </a:solidFill>
                </a:rPr>
                <a:t>La primera bombilla eléctrica </a:t>
              </a:r>
            </a:p>
            <a:p>
              <a:pPr eaLnBrk="1" hangingPunct="1"/>
              <a:r>
                <a:rPr lang="es-CO" sz="1100">
                  <a:solidFill>
                    <a:srgbClr val="000000"/>
                  </a:solidFill>
                </a:rPr>
                <a:t>de </a:t>
              </a:r>
              <a:r>
                <a:rPr lang="es-CO" sz="1100">
                  <a:hlinkClick r:id="rId4" tooltip="Thomas Edison"/>
                </a:rPr>
                <a:t>Thomas Edison</a:t>
              </a:r>
              <a:r>
                <a:rPr lang="es-CO" sz="1100">
                  <a:solidFill>
                    <a:srgbClr val="000000"/>
                  </a:solidFill>
                </a:rPr>
                <a:t> </a:t>
              </a:r>
              <a:endParaRPr lang="es-CO" sz="4000"/>
            </a:p>
          </p:txBody>
        </p:sp>
      </p:grpSp>
      <p:sp>
        <p:nvSpPr>
          <p:cNvPr id="7" name="6 Rectángulo"/>
          <p:cNvSpPr/>
          <p:nvPr/>
        </p:nvSpPr>
        <p:spPr>
          <a:xfrm>
            <a:off x="1259632" y="5013325"/>
            <a:ext cx="6606480" cy="1200329"/>
          </a:xfrm>
          <a:prstGeom prst="rect">
            <a:avLst/>
          </a:prstGeom>
        </p:spPr>
        <p:txBody>
          <a:bodyPr>
            <a:spAutoFit/>
          </a:bodyPr>
          <a:lstStyle/>
          <a:p>
            <a:pPr algn="just">
              <a:defRPr/>
            </a:pPr>
            <a:r>
              <a:rPr lang="es-ES_tradnl" sz="2400" b="1" dirty="0">
                <a:ln w="10541" cmpd="sng">
                  <a:solidFill>
                    <a:srgbClr val="7D7D7D">
                      <a:tint val="100000"/>
                      <a:shade val="100000"/>
                      <a:satMod val="110000"/>
                    </a:srgbClr>
                  </a:solidFill>
                  <a:prstDash val="solid"/>
                </a:ln>
                <a:solidFill>
                  <a:schemeClr val="accent1">
                    <a:lumMod val="40000"/>
                    <a:lumOff val="60000"/>
                  </a:schemeClr>
                </a:solidFill>
              </a:rPr>
              <a:t>La invención corresponde a un nuevo producto, sistema o proceso inexistente hasta el momento.</a:t>
            </a:r>
            <a:endParaRPr lang="es-CO" sz="2400" b="1" dirty="0">
              <a:ln w="10541" cmpd="sng">
                <a:solidFill>
                  <a:srgbClr val="7D7D7D">
                    <a:tint val="100000"/>
                    <a:shade val="100000"/>
                    <a:satMod val="110000"/>
                  </a:srgbClr>
                </a:solidFill>
                <a:prstDash val="solid"/>
              </a:ln>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Rectángulo"/>
          <p:cNvSpPr>
            <a:spLocks noChangeArrowheads="1"/>
          </p:cNvSpPr>
          <p:nvPr/>
        </p:nvSpPr>
        <p:spPr bwMode="auto">
          <a:xfrm>
            <a:off x="468313" y="2136775"/>
            <a:ext cx="80645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sz="2000"/>
              <a:t>Se reconocen básicamente 2 patrones que motivan los inventos por encima del resto.</a:t>
            </a:r>
          </a:p>
          <a:p>
            <a:endParaRPr lang="es-CO" sz="2000"/>
          </a:p>
          <a:p>
            <a:endParaRPr lang="es-CO" sz="2000"/>
          </a:p>
          <a:p>
            <a:endParaRPr lang="es-CO" sz="2000" i="1"/>
          </a:p>
          <a:p>
            <a:r>
              <a:rPr lang="es-CO" sz="2000" i="1"/>
              <a:t>- La inquietud científica</a:t>
            </a:r>
            <a:r>
              <a:rPr lang="es-CO" sz="2000"/>
              <a:t> - unido a la personalidad del inventor</a:t>
            </a:r>
          </a:p>
          <a:p>
            <a:endParaRPr lang="es-CO" sz="2000"/>
          </a:p>
          <a:p>
            <a:endParaRPr lang="es-CO" sz="2000"/>
          </a:p>
          <a:p>
            <a:endParaRPr lang="es-CO" sz="2000"/>
          </a:p>
          <a:p>
            <a:r>
              <a:rPr lang="es-CO" sz="2000"/>
              <a:t>- La comercialización para obtener unos rendimientos económicos.</a:t>
            </a:r>
          </a:p>
        </p:txBody>
      </p:sp>
      <p:sp>
        <p:nvSpPr>
          <p:cNvPr id="3" name="2 Rectángulo"/>
          <p:cNvSpPr/>
          <p:nvPr/>
        </p:nvSpPr>
        <p:spPr>
          <a:xfrm>
            <a:off x="2987824" y="931367"/>
            <a:ext cx="2880320" cy="58477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CO" sz="3200" b="1" spc="50" dirty="0">
                <a:ln w="11430"/>
                <a:solidFill>
                  <a:schemeClr val="bg2">
                    <a:lumMod val="50000"/>
                    <a:lumOff val="50000"/>
                  </a:schemeClr>
                </a:solidFill>
                <a:effectLst>
                  <a:outerShdw blurRad="76200" dist="50800" dir="5400000" algn="tl" rotWithShape="0">
                    <a:srgbClr val="000000">
                      <a:alpha val="65000"/>
                    </a:srgbClr>
                  </a:outerShdw>
                </a:effectLst>
              </a:rPr>
              <a:t>MOTIVACIÓN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WordArt 4"/>
          <p:cNvSpPr>
            <a:spLocks noChangeArrowheads="1" noChangeShapeType="1" noTextEdit="1"/>
          </p:cNvSpPr>
          <p:nvPr/>
        </p:nvSpPr>
        <p:spPr bwMode="auto">
          <a:xfrm>
            <a:off x="2084388" y="931863"/>
            <a:ext cx="5327650" cy="647700"/>
          </a:xfrm>
          <a:prstGeom prst="rect">
            <a:avLst/>
          </a:prstGeom>
        </p:spPr>
        <p:txBody>
          <a:bodyPr wrap="none" fromWordArt="1">
            <a:prstTxWarp prst="textPlain">
              <a:avLst>
                <a:gd name="adj" fmla="val 50000"/>
              </a:avLst>
            </a:prstTxWarp>
          </a:bodyPr>
          <a:lstStyle/>
          <a:p>
            <a:pPr algn="ctr"/>
            <a:r>
              <a:rPr lang="es-CO" sz="3600" b="1" kern="10">
                <a:ln w="9525">
                  <a:solidFill>
                    <a:srgbClr val="000000"/>
                  </a:solidFill>
                  <a:round/>
                  <a:headEnd/>
                  <a:tailEnd/>
                </a:ln>
                <a:solidFill>
                  <a:srgbClr val="FFFFFF"/>
                </a:solidFill>
                <a:latin typeface="Times New Roman"/>
                <a:cs typeface="Times New Roman"/>
              </a:rPr>
              <a:t>Innovaciones Tecnológicas</a:t>
            </a:r>
          </a:p>
        </p:txBody>
      </p:sp>
      <p:sp>
        <p:nvSpPr>
          <p:cNvPr id="77827" name="Text Box 7"/>
          <p:cNvSpPr txBox="1">
            <a:spLocks noChangeArrowheads="1"/>
          </p:cNvSpPr>
          <p:nvPr/>
        </p:nvSpPr>
        <p:spPr bwMode="auto">
          <a:xfrm>
            <a:off x="571500" y="1071563"/>
            <a:ext cx="417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s-CO"/>
          </a:p>
        </p:txBody>
      </p:sp>
      <p:sp>
        <p:nvSpPr>
          <p:cNvPr id="77828" name="7 CuadroTexto"/>
          <p:cNvSpPr txBox="1">
            <a:spLocks noChangeArrowheads="1"/>
          </p:cNvSpPr>
          <p:nvPr/>
        </p:nvSpPr>
        <p:spPr bwMode="auto">
          <a:xfrm>
            <a:off x="428625" y="1635125"/>
            <a:ext cx="5080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200">
                <a:latin typeface="Times New Roman" pitchFamily="18" charset="0"/>
                <a:cs typeface="Times New Roman" pitchFamily="18" charset="0"/>
              </a:rPr>
              <a:t>La tecnología e implementos que se ocuparon en el Periodo Neolítico  eran en un principio de </a:t>
            </a:r>
            <a:r>
              <a:rPr lang="es-ES" sz="2200" b="1">
                <a:latin typeface="Times New Roman" pitchFamily="18" charset="0"/>
                <a:cs typeface="Times New Roman" pitchFamily="18" charset="0"/>
              </a:rPr>
              <a:t>piedra</a:t>
            </a:r>
            <a:r>
              <a:rPr lang="es-ES" sz="2200">
                <a:latin typeface="Times New Roman" pitchFamily="18" charset="0"/>
                <a:cs typeface="Times New Roman" pitchFamily="18" charset="0"/>
              </a:rPr>
              <a:t> principalmente.</a:t>
            </a:r>
          </a:p>
          <a:p>
            <a:pPr eaLnBrk="1" hangingPunct="1"/>
            <a:r>
              <a:rPr lang="es-ES" sz="2200">
                <a:latin typeface="Times New Roman" pitchFamily="18" charset="0"/>
                <a:cs typeface="Times New Roman" pitchFamily="18" charset="0"/>
              </a:rPr>
              <a:t>Pero se comenzó a desarrollar una tecnología más compleja fabricando instrumentos con materiales más resistentes, como los </a:t>
            </a:r>
            <a:r>
              <a:rPr lang="es-ES" sz="2200" b="1">
                <a:latin typeface="Times New Roman" pitchFamily="18" charset="0"/>
                <a:cs typeface="Times New Roman" pitchFamily="18" charset="0"/>
              </a:rPr>
              <a:t>metales: oro </a:t>
            </a:r>
            <a:r>
              <a:rPr lang="es-ES" sz="2200">
                <a:latin typeface="Times New Roman" pitchFamily="18" charset="0"/>
                <a:cs typeface="Times New Roman" pitchFamily="18" charset="0"/>
              </a:rPr>
              <a:t>y el </a:t>
            </a:r>
            <a:r>
              <a:rPr lang="es-ES" sz="2200" b="1">
                <a:latin typeface="Times New Roman" pitchFamily="18" charset="0"/>
                <a:cs typeface="Times New Roman" pitchFamily="18" charset="0"/>
              </a:rPr>
              <a:t>cobre</a:t>
            </a:r>
            <a:r>
              <a:rPr lang="es-ES" sz="2200">
                <a:latin typeface="Times New Roman" pitchFamily="18" charset="0"/>
                <a:cs typeface="Times New Roman" pitchFamily="18" charset="0"/>
              </a:rPr>
              <a:t>, para </a:t>
            </a:r>
            <a:r>
              <a:rPr lang="es-ES" sz="2200" b="1">
                <a:latin typeface="Times New Roman" pitchFamily="18" charset="0"/>
                <a:cs typeface="Times New Roman" pitchFamily="18" charset="0"/>
              </a:rPr>
              <a:t>adornos, cuchillos, flechas y agujas</a:t>
            </a:r>
            <a:r>
              <a:rPr lang="es-ES" sz="2200">
                <a:latin typeface="Times New Roman" pitchFamily="18" charset="0"/>
                <a:cs typeface="Times New Roman" pitchFamily="18" charset="0"/>
              </a:rPr>
              <a:t>. El cobre ofrecía grandes ventajas porque era moldeable, duradero y se le podía sacar filo. Asimismo, era posible fundirlo e introducirlo en moldes para producir armas y herramientas.</a:t>
            </a:r>
          </a:p>
        </p:txBody>
      </p:sp>
      <p:pic>
        <p:nvPicPr>
          <p:cNvPr id="77829" name="Picture 9" descr="http://www.xtec.es/~rmontany/projecte/cucha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1597">
            <a:off x="7056438" y="1781175"/>
            <a:ext cx="15287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1" descr="http://3.bp.blogspot.com/_KyXnVd66pCk/SdN0JxFuh8I/AAAAAAAAAAc/pDw0BMCeZHI/s320/ar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90988"/>
            <a:ext cx="2370138"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http://1.bp.blogspot.com/_U6VFPDSuJ2M/TD0m8Q-I6GI/AAAAAAAAABE/OG7viZM5G2w/s1600/herramientas_neoli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96850"/>
            <a:ext cx="41814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8" descr="http://3.bp.blogspot.com/_c2XtSOlDYMg/Stc7ZCwFkjI/AAAAAAAAAJA/twk8rX0XVy8/s400/instrumentosdecazayrecolec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429000"/>
            <a:ext cx="428625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5 CuadroTexto"/>
          <p:cNvSpPr txBox="1">
            <a:spLocks noChangeArrowheads="1"/>
          </p:cNvSpPr>
          <p:nvPr/>
        </p:nvSpPr>
        <p:spPr bwMode="auto">
          <a:xfrm>
            <a:off x="4857750" y="571500"/>
            <a:ext cx="42862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200">
                <a:latin typeface="Times New Roman" pitchFamily="18" charset="0"/>
                <a:cs typeface="Times New Roman" pitchFamily="18" charset="0"/>
              </a:rPr>
              <a:t>Debido a las nuevas actividades que se comenzaron a realizar, se crearon </a:t>
            </a:r>
            <a:r>
              <a:rPr lang="es-ES" sz="2200" b="1">
                <a:latin typeface="Times New Roman" pitchFamily="18" charset="0"/>
                <a:cs typeface="Times New Roman" pitchFamily="18" charset="0"/>
              </a:rPr>
              <a:t>surcos</a:t>
            </a:r>
            <a:r>
              <a:rPr lang="es-ES" sz="2200">
                <a:latin typeface="Times New Roman" pitchFamily="18" charset="0"/>
                <a:cs typeface="Times New Roman" pitchFamily="18" charset="0"/>
              </a:rPr>
              <a:t> para poder sembrar, </a:t>
            </a:r>
            <a:r>
              <a:rPr lang="es-ES" sz="2200" b="1">
                <a:latin typeface="Times New Roman" pitchFamily="18" charset="0"/>
                <a:cs typeface="Times New Roman" pitchFamily="18" charset="0"/>
              </a:rPr>
              <a:t>azadas </a:t>
            </a:r>
            <a:r>
              <a:rPr lang="es-ES" sz="2200">
                <a:latin typeface="Times New Roman" pitchFamily="18" charset="0"/>
                <a:cs typeface="Times New Roman" pitchFamily="18" charset="0"/>
              </a:rPr>
              <a:t>de piedra y madera. Comienza el tallado y pulido de las </a:t>
            </a:r>
            <a:r>
              <a:rPr lang="es-ES" sz="2200" b="1">
                <a:latin typeface="Times New Roman" pitchFamily="18" charset="0"/>
                <a:cs typeface="Times New Roman" pitchFamily="18" charset="0"/>
              </a:rPr>
              <a:t>piedras</a:t>
            </a:r>
            <a:r>
              <a:rPr lang="es-ES" sz="2200">
                <a:latin typeface="Times New Roman" pitchFamily="18" charset="0"/>
                <a:cs typeface="Times New Roman" pitchFamily="18" charset="0"/>
              </a:rPr>
              <a:t> con la finalidad de crear herramientas más resistentes y de formas precisas. Además de </a:t>
            </a:r>
            <a:r>
              <a:rPr lang="es-ES" sz="2200" b="1">
                <a:latin typeface="Times New Roman" pitchFamily="18" charset="0"/>
                <a:cs typeface="Times New Roman" pitchFamily="18" charset="0"/>
              </a:rPr>
              <a:t>arcos, flechas, hondas, masas, matracas</a:t>
            </a:r>
            <a:r>
              <a:rPr lang="es-ES" sz="2200">
                <a:latin typeface="Times New Roman" pitchFamily="18" charset="0"/>
                <a:cs typeface="Times New Roman" pitchFamily="18" charset="0"/>
              </a:rPr>
              <a:t> y </a:t>
            </a:r>
            <a:r>
              <a:rPr lang="es-ES" sz="2200" b="1">
                <a:latin typeface="Times New Roman" pitchFamily="18" charset="0"/>
                <a:cs typeface="Times New Roman" pitchFamily="18" charset="0"/>
              </a:rPr>
              <a:t>hachas de guerra.</a:t>
            </a:r>
          </a:p>
        </p:txBody>
      </p:sp>
      <p:pic>
        <p:nvPicPr>
          <p:cNvPr id="78853" name="Picture 10" descr="http://2.bp.blogspot.com/_BuUP3uv-dKE/SZLV8GklapI/AAAAAAAAATc/8RyUTdXSgPQ/s400/neolitic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4067175"/>
            <a:ext cx="35433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WordArt 4"/>
          <p:cNvSpPr>
            <a:spLocks noChangeArrowheads="1" noChangeShapeType="1" noTextEdit="1"/>
          </p:cNvSpPr>
          <p:nvPr/>
        </p:nvSpPr>
        <p:spPr bwMode="auto">
          <a:xfrm>
            <a:off x="652463" y="692150"/>
            <a:ext cx="7129462" cy="1143000"/>
          </a:xfrm>
          <a:prstGeom prst="rect">
            <a:avLst/>
          </a:prstGeom>
        </p:spPr>
        <p:txBody>
          <a:bodyPr wrap="none" fromWordArt="1">
            <a:prstTxWarp prst="textPlain">
              <a:avLst>
                <a:gd name="adj" fmla="val 50000"/>
              </a:avLst>
            </a:prstTxWarp>
          </a:bodyPr>
          <a:lstStyle/>
          <a:p>
            <a:pPr algn="ctr"/>
            <a:r>
              <a:rPr lang="es-CO" sz="3200" b="1" kern="10">
                <a:ln w="9525">
                  <a:solidFill>
                    <a:schemeClr val="tx1"/>
                  </a:solidFill>
                  <a:round/>
                  <a:headEnd/>
                  <a:tailEnd/>
                </a:ln>
                <a:gradFill rotWithShape="1">
                  <a:gsLst>
                    <a:gs pos="0">
                      <a:srgbClr val="003399"/>
                    </a:gs>
                    <a:gs pos="50000">
                      <a:srgbClr val="99FF99"/>
                    </a:gs>
                    <a:gs pos="100000">
                      <a:srgbClr val="003399"/>
                    </a:gs>
                  </a:gsLst>
                  <a:lin ang="5400000" scaled="1"/>
                </a:gradFill>
                <a:latin typeface="Comic Sans MS"/>
              </a:rPr>
              <a:t>Ejemplos de  Descubrimiento:</a:t>
            </a:r>
          </a:p>
        </p:txBody>
      </p:sp>
      <p:sp>
        <p:nvSpPr>
          <p:cNvPr id="13315" name="Text Box 5"/>
          <p:cNvSpPr txBox="1">
            <a:spLocks noChangeArrowheads="1"/>
          </p:cNvSpPr>
          <p:nvPr/>
        </p:nvSpPr>
        <p:spPr bwMode="auto">
          <a:xfrm>
            <a:off x="755650" y="2133600"/>
            <a:ext cx="7129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endParaRPr lang="es-MX" sz="2800">
              <a:latin typeface="Comic Sans MS" pitchFamily="66" charset="0"/>
            </a:endParaRPr>
          </a:p>
        </p:txBody>
      </p:sp>
      <p:sp>
        <p:nvSpPr>
          <p:cNvPr id="28678" name="Text Box 6"/>
          <p:cNvSpPr txBox="1">
            <a:spLocks noChangeArrowheads="1"/>
          </p:cNvSpPr>
          <p:nvPr/>
        </p:nvSpPr>
        <p:spPr bwMode="auto">
          <a:xfrm>
            <a:off x="684213" y="1989138"/>
            <a:ext cx="7559675" cy="4278312"/>
          </a:xfrm>
          <a:prstGeom prst="rect">
            <a:avLst/>
          </a:prstGeom>
          <a:noFill/>
          <a:ln w="76200" cmpd="tri">
            <a:solidFill>
              <a:schemeClr val="bg1"/>
            </a:solidFill>
            <a:miter lim="800000"/>
            <a:headEnd/>
            <a:tailEnd/>
          </a:ln>
        </p:spPr>
        <p:txBody>
          <a:bodyPr>
            <a:spAutoFit/>
          </a:bodyPr>
          <a:lstStyle/>
          <a:p>
            <a:pPr>
              <a:spcBef>
                <a:spcPct val="50000"/>
              </a:spcBef>
              <a:buFontTx/>
              <a:buBlip>
                <a:blip r:embed="rId2"/>
              </a:buBlip>
              <a:defRPr/>
            </a:pPr>
            <a:r>
              <a:rPr lang="es-ES_tradnl" sz="3200" dirty="0">
                <a:effectLst>
                  <a:outerShdw blurRad="38100" dist="38100" dir="2700000" algn="tl">
                    <a:srgbClr val="000000">
                      <a:alpha val="43137"/>
                    </a:srgbClr>
                  </a:outerShdw>
                </a:effectLst>
                <a:latin typeface="Comic Sans MS" pitchFamily="66" charset="0"/>
              </a:rPr>
              <a:t>El Fuego</a:t>
            </a:r>
          </a:p>
          <a:p>
            <a:pPr>
              <a:spcBef>
                <a:spcPct val="50000"/>
              </a:spcBef>
              <a:buFontTx/>
              <a:buBlip>
                <a:blip r:embed="rId2"/>
              </a:buBlip>
              <a:defRPr/>
            </a:pPr>
            <a:r>
              <a:rPr lang="es-ES_tradnl" sz="3200" dirty="0">
                <a:effectLst>
                  <a:outerShdw blurRad="38100" dist="38100" dir="2700000" algn="tl">
                    <a:srgbClr val="000000">
                      <a:alpha val="43137"/>
                    </a:srgbClr>
                  </a:outerShdw>
                </a:effectLst>
                <a:latin typeface="Comic Sans MS" pitchFamily="66" charset="0"/>
              </a:rPr>
              <a:t>La Composición del ADN humano</a:t>
            </a:r>
          </a:p>
          <a:p>
            <a:pPr>
              <a:spcBef>
                <a:spcPct val="50000"/>
              </a:spcBef>
              <a:buFontTx/>
              <a:buBlip>
                <a:blip r:embed="rId2"/>
              </a:buBlip>
              <a:defRPr/>
            </a:pPr>
            <a:r>
              <a:rPr lang="es-ES_tradnl" sz="3200" dirty="0">
                <a:effectLst>
                  <a:outerShdw blurRad="38100" dist="38100" dir="2700000" algn="tl">
                    <a:srgbClr val="000000">
                      <a:alpha val="43137"/>
                    </a:srgbClr>
                  </a:outerShdw>
                </a:effectLst>
                <a:latin typeface="Comic Sans MS" pitchFamily="66" charset="0"/>
              </a:rPr>
              <a:t>Los rayos infrarrojos</a:t>
            </a:r>
          </a:p>
          <a:p>
            <a:pPr>
              <a:spcBef>
                <a:spcPct val="50000"/>
              </a:spcBef>
              <a:buFontTx/>
              <a:buBlip>
                <a:blip r:embed="rId2"/>
              </a:buBlip>
              <a:defRPr/>
            </a:pPr>
            <a:r>
              <a:rPr lang="es-ES_tradnl" sz="3200" dirty="0">
                <a:effectLst>
                  <a:outerShdw blurRad="38100" dist="38100" dir="2700000" algn="tl">
                    <a:srgbClr val="000000">
                      <a:alpha val="43137"/>
                    </a:srgbClr>
                  </a:outerShdw>
                </a:effectLst>
                <a:latin typeface="Comic Sans MS" pitchFamily="66" charset="0"/>
              </a:rPr>
              <a:t>Los rayos “X”</a:t>
            </a:r>
          </a:p>
          <a:p>
            <a:pPr>
              <a:spcBef>
                <a:spcPct val="50000"/>
              </a:spcBef>
              <a:buFontTx/>
              <a:buBlip>
                <a:blip r:embed="rId2"/>
              </a:buBlip>
              <a:defRPr/>
            </a:pPr>
            <a:r>
              <a:rPr lang="es-ES_tradnl" sz="3200" dirty="0">
                <a:effectLst>
                  <a:outerShdw blurRad="38100" dist="38100" dir="2700000" algn="tl">
                    <a:srgbClr val="000000">
                      <a:alpha val="43137"/>
                    </a:srgbClr>
                  </a:outerShdw>
                </a:effectLst>
                <a:latin typeface="Comic Sans MS" pitchFamily="66" charset="0"/>
              </a:rPr>
              <a:t>El Descubrimiento de América</a:t>
            </a:r>
          </a:p>
          <a:p>
            <a:pPr>
              <a:spcBef>
                <a:spcPct val="50000"/>
              </a:spcBef>
              <a:buFontTx/>
              <a:buBlip>
                <a:blip r:embed="rId2"/>
              </a:buBlip>
              <a:defRPr/>
            </a:pPr>
            <a:r>
              <a:rPr lang="es-ES_tradnl" sz="3200" dirty="0">
                <a:effectLst>
                  <a:outerShdw blurRad="38100" dist="38100" dir="2700000" algn="tl">
                    <a:srgbClr val="000000">
                      <a:alpha val="43137"/>
                    </a:srgbClr>
                  </a:outerShdw>
                </a:effectLst>
                <a:latin typeface="Comic Sans MS" pitchFamily="66" charset="0"/>
              </a:rPr>
              <a:t>La penicilina (antibiótico)</a:t>
            </a:r>
            <a:endParaRPr lang="es-ES" sz="3200"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ssolve">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 calcmode="lin" valueType="num">
                                      <p:cBhvr>
                                        <p:cTn id="12" dur="1000" fill="hold"/>
                                        <p:tgtEl>
                                          <p:spTgt spid="28678"/>
                                        </p:tgtEl>
                                        <p:attrNameLst>
                                          <p:attrName>ppt_w</p:attrName>
                                        </p:attrNameLst>
                                      </p:cBhvr>
                                      <p:tavLst>
                                        <p:tav tm="0">
                                          <p:val>
                                            <p:strVal val="#ppt_w*0.70"/>
                                          </p:val>
                                        </p:tav>
                                        <p:tav tm="100000">
                                          <p:val>
                                            <p:strVal val="#ppt_w"/>
                                          </p:val>
                                        </p:tav>
                                      </p:tavLst>
                                    </p:anim>
                                    <p:anim calcmode="lin" valueType="num">
                                      <p:cBhvr>
                                        <p:cTn id="13" dur="1000" fill="hold"/>
                                        <p:tgtEl>
                                          <p:spTgt spid="28678"/>
                                        </p:tgtEl>
                                        <p:attrNameLst>
                                          <p:attrName>ppt_h</p:attrName>
                                        </p:attrNameLst>
                                      </p:cBhvr>
                                      <p:tavLst>
                                        <p:tav tm="0">
                                          <p:val>
                                            <p:strVal val="#ppt_h"/>
                                          </p:val>
                                        </p:tav>
                                        <p:tav tm="100000">
                                          <p:val>
                                            <p:strVal val="#ppt_h"/>
                                          </p:val>
                                        </p:tav>
                                      </p:tavLst>
                                    </p:anim>
                                    <p:animEffect transition="in" filter="fade">
                                      <p:cBhvr>
                                        <p:cTn id="14" dur="1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476672"/>
            <a:ext cx="8229600" cy="1143000"/>
          </a:xfrm>
        </p:spPr>
        <p:txBody>
          <a:bodyPr/>
          <a:lstStyle/>
          <a:p>
            <a:r>
              <a:rPr lang="es-ES" sz="3200" b="1" i="1" dirty="0"/>
              <a:t>¿Qué es un objeto tecnológico?</a:t>
            </a:r>
          </a:p>
        </p:txBody>
      </p:sp>
      <p:sp>
        <p:nvSpPr>
          <p:cNvPr id="7171" name="Rectangle 3"/>
          <p:cNvSpPr>
            <a:spLocks noGrp="1" noChangeArrowheads="1"/>
          </p:cNvSpPr>
          <p:nvPr>
            <p:ph type="body" idx="4294967295"/>
          </p:nvPr>
        </p:nvSpPr>
        <p:spPr>
          <a:xfrm>
            <a:off x="683568" y="1700808"/>
            <a:ext cx="8229600" cy="4525963"/>
          </a:xfrm>
        </p:spPr>
        <p:txBody>
          <a:bodyPr/>
          <a:lstStyle/>
          <a:p>
            <a:pPr>
              <a:lnSpc>
                <a:spcPct val="90000"/>
              </a:lnSpc>
            </a:pPr>
            <a:r>
              <a:rPr lang="es-ES" sz="2800" dirty="0"/>
              <a:t>Un objeto tecnológico es cualquier elemento artificial que se utiliza comúnmente, y su identificación en el entorno es muy simple. </a:t>
            </a:r>
          </a:p>
          <a:p>
            <a:pPr>
              <a:lnSpc>
                <a:spcPct val="90000"/>
              </a:lnSpc>
            </a:pPr>
            <a:r>
              <a:rPr lang="es-ES" sz="2800" dirty="0"/>
              <a:t>Lo que se debe aclarar es que un objeto forma parte de un conjunto de elementos que se conoce con el nombre de </a:t>
            </a:r>
            <a:r>
              <a:rPr lang="es-ES" sz="2800" dirty="0">
                <a:solidFill>
                  <a:schemeClr val="accent2"/>
                </a:solidFill>
              </a:rPr>
              <a:t>bienes</a:t>
            </a:r>
            <a:r>
              <a:rPr lang="es-ES" sz="2800" dirty="0"/>
              <a:t>, que junto a los </a:t>
            </a:r>
            <a:r>
              <a:rPr lang="es-ES" sz="2800" dirty="0">
                <a:solidFill>
                  <a:schemeClr val="accent2"/>
                </a:solidFill>
              </a:rPr>
              <a:t>servicios y procesos tecnológicos, </a:t>
            </a:r>
            <a:r>
              <a:rPr lang="es-ES" sz="2800" dirty="0"/>
              <a:t>forman parte de lo que se denomina </a:t>
            </a:r>
            <a:r>
              <a:rPr lang="es-ES" sz="2800" b="1" dirty="0">
                <a:solidFill>
                  <a:srgbClr val="FF0066"/>
                </a:solidFill>
              </a:rPr>
              <a:t>productos tecnológicos</a:t>
            </a:r>
            <a:r>
              <a:rPr lang="es-ES" sz="2800" b="1" u="sng" dirty="0">
                <a:solidFill>
                  <a:srgbClr val="FF0066"/>
                </a:solidFill>
              </a:rPr>
              <a:t>.</a:t>
            </a:r>
          </a:p>
        </p:txBody>
      </p:sp>
    </p:spTree>
    <p:extLst>
      <p:ext uri="{BB962C8B-B14F-4D97-AF65-F5344CB8AC3E}">
        <p14:creationId xmlns:p14="http://schemas.microsoft.com/office/powerpoint/2010/main" val="357674127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797175" y="476250"/>
            <a:ext cx="6346825" cy="5649913"/>
          </a:xfrm>
          <a:noFill/>
          <a:ln>
            <a:solidFill>
              <a:srgbClr val="FF6600"/>
            </a:solidFill>
            <a:miter lim="800000"/>
            <a:headEnd/>
            <a:tailEnd/>
          </a:ln>
        </p:spPr>
        <p:txBody>
          <a:bodyPr/>
          <a:lstStyle/>
          <a:p>
            <a:pPr>
              <a:lnSpc>
                <a:spcPct val="90000"/>
              </a:lnSpc>
            </a:pPr>
            <a:r>
              <a:rPr lang="es-ES" sz="2400" b="1">
                <a:solidFill>
                  <a:srgbClr val="0033CC"/>
                </a:solidFill>
              </a:rPr>
              <a:t>Productos</a:t>
            </a:r>
            <a:r>
              <a:rPr lang="es-ES" sz="2400"/>
              <a:t>: dan respuesta a las necesidades y demandas de los usuarios y se dividen en bienes, servicios y procesos.</a:t>
            </a:r>
          </a:p>
          <a:p>
            <a:pPr>
              <a:lnSpc>
                <a:spcPct val="90000"/>
              </a:lnSpc>
            </a:pPr>
            <a:r>
              <a:rPr lang="es-ES" sz="2400" b="1">
                <a:solidFill>
                  <a:srgbClr val="0033CC"/>
                </a:solidFill>
              </a:rPr>
              <a:t>Bienes</a:t>
            </a:r>
            <a:r>
              <a:rPr lang="es-ES" sz="2400"/>
              <a:t>: elementos tangibles. A través de su elaboración de desea satisfacer las necesidades de los usuarios.</a:t>
            </a:r>
          </a:p>
          <a:p>
            <a:pPr>
              <a:lnSpc>
                <a:spcPct val="90000"/>
              </a:lnSpc>
            </a:pPr>
            <a:r>
              <a:rPr lang="es-ES" sz="2400" b="1">
                <a:solidFill>
                  <a:srgbClr val="0033CC"/>
                </a:solidFill>
              </a:rPr>
              <a:t>Servicios</a:t>
            </a:r>
            <a:r>
              <a:rPr lang="es-ES" sz="2400"/>
              <a:t>: son una clase de productos intangibles donde suele haber intervención de personas en calidad de prestadoras, se producen y consumen al mismo tiempo.</a:t>
            </a:r>
          </a:p>
          <a:p>
            <a:pPr>
              <a:lnSpc>
                <a:spcPct val="90000"/>
              </a:lnSpc>
            </a:pPr>
            <a:r>
              <a:rPr lang="es-ES" sz="2400" b="1">
                <a:solidFill>
                  <a:srgbClr val="0033CC"/>
                </a:solidFill>
              </a:rPr>
              <a:t>Procesos</a:t>
            </a:r>
            <a:r>
              <a:rPr lang="es-ES" sz="2400"/>
              <a:t>: son los pasos necesarios para elaborar un producto</a:t>
            </a:r>
          </a:p>
          <a:p>
            <a:pPr>
              <a:lnSpc>
                <a:spcPct val="90000"/>
              </a:lnSpc>
            </a:pPr>
            <a:r>
              <a:rPr lang="es-ES" sz="2400">
                <a:solidFill>
                  <a:srgbClr val="0033CC"/>
                </a:solidFill>
                <a:hlinkClick r:id="rId2"/>
              </a:rPr>
              <a:t>http://www.codelcoeduca.cl/</a:t>
            </a:r>
            <a:endParaRPr lang="es-ES" sz="2400">
              <a:solidFill>
                <a:srgbClr val="0033CC"/>
              </a:solidFill>
            </a:endParaRPr>
          </a:p>
          <a:p>
            <a:pPr>
              <a:lnSpc>
                <a:spcPct val="90000"/>
              </a:lnSpc>
              <a:buFont typeface="Wingdings" pitchFamily="2" charset="2"/>
              <a:buNone/>
            </a:pPr>
            <a:endParaRPr lang="es-ES" sz="2400">
              <a:solidFill>
                <a:srgbClr val="0033CC"/>
              </a:solidFill>
            </a:endParaRPr>
          </a:p>
          <a:p>
            <a:pPr>
              <a:lnSpc>
                <a:spcPct val="90000"/>
              </a:lnSpc>
            </a:pPr>
            <a:endParaRPr lang="es-ES" sz="2400"/>
          </a:p>
        </p:txBody>
      </p:sp>
    </p:spTree>
    <p:extLst>
      <p:ext uri="{BB962C8B-B14F-4D97-AF65-F5344CB8AC3E}">
        <p14:creationId xmlns:p14="http://schemas.microsoft.com/office/powerpoint/2010/main" val="145110447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ODULO_ENTORNO_VIRTUAL_EV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MODULO_ENTORNO_VIRTUAL_EVA</Template>
  <TotalTime>1527</TotalTime>
  <Words>2248</Words>
  <Application>Microsoft Office PowerPoint</Application>
  <PresentationFormat>Presentación en pantalla (4:3)</PresentationFormat>
  <Paragraphs>266</Paragraphs>
  <Slides>65</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67" baseType="lpstr">
      <vt:lpstr>MODULO_ENTORNO_VIRTUAL_EVA</vt:lpstr>
      <vt:lpstr>MS Org Chart</vt:lpstr>
      <vt:lpstr>PROYECTOS TECNOLOGICOS I</vt:lpstr>
      <vt:lpstr>Presentación de PowerPoint</vt:lpstr>
      <vt:lpstr>Presentación de PowerPoint</vt:lpstr>
      <vt:lpstr>Presentación de PowerPoint</vt:lpstr>
      <vt:lpstr>Presentación de PowerPoint</vt:lpstr>
      <vt:lpstr>Presentación de PowerPoint</vt:lpstr>
      <vt:lpstr>Presentación de PowerPoint</vt:lpstr>
      <vt:lpstr>¿Qué es un objeto tecnológico?</vt:lpstr>
      <vt:lpstr>Presentación de PowerPoint</vt:lpstr>
      <vt:lpstr>Diferentes tipos de objetos</vt:lpstr>
      <vt:lpstr>Diferentes tipos de objetos (2)</vt:lpstr>
      <vt:lpstr> LOS MATERIALES Y SUS PROPIEDADES</vt:lpstr>
      <vt:lpstr>MATERIALES Y MATERIAS PRIMAS</vt:lpstr>
      <vt:lpstr>EJEMPLOS</vt:lpstr>
      <vt:lpstr>RECICLADO Y REUTILIZACIÓN</vt:lpstr>
      <vt:lpstr>RECICLADO Y REUTILIZACIÓN</vt:lpstr>
      <vt:lpstr>EJEMPLOS: RECICLAJE DEL VIDRIO</vt:lpstr>
      <vt:lpstr>EJEMPLOS: RECICLAJE DEL PAPEL</vt:lpstr>
      <vt:lpstr>EJEMPLOS: RECICLAJE DE TETRABRICKS</vt:lpstr>
      <vt:lpstr>EJEMPLOS de REUTILIZACIÓN</vt:lpstr>
      <vt:lpstr>TIPOS DE MATERIALES TECNOLÓGICOS</vt:lpstr>
      <vt:lpstr>TIPOS DE MATERIALES TECNOLÓGICOS</vt:lpstr>
      <vt:lpstr>TIPOS DE MATERIALES TECNOLÓGICOS</vt:lpstr>
      <vt:lpstr>TIPOS DE MATERIALES TECNOLÓGICOS</vt:lpstr>
      <vt:lpstr>PROPIEDADES DE LOS MATERIALES</vt:lpstr>
      <vt:lpstr>TIPOS DE PROPIEDADES</vt:lpstr>
      <vt:lpstr>PROPIEDADES SENSORIALES</vt:lpstr>
      <vt:lpstr>PROPIEDADES FISICO-QUÍMICAS</vt:lpstr>
      <vt:lpstr>PROPIEDADES FISICO-QUÍMICAS</vt:lpstr>
      <vt:lpstr>PROPIEDADES MECÁNICAS</vt:lpstr>
      <vt:lpstr>PROPIEDADES MECÁNICAS</vt:lpstr>
      <vt:lpstr>PROPIEDADES TECNOLÓGICAS</vt:lpstr>
      <vt:lpstr>PROPIEDADES ECOLÓGICAS</vt:lpstr>
      <vt:lpstr>LA ELECCIÓN DE LOS MATERIALES</vt:lpstr>
      <vt:lpstr>EJEMPLOS DE ELECCIÓN DE MATERIALES</vt:lpstr>
      <vt:lpstr>Presentación de PowerPoint</vt:lpstr>
      <vt:lpstr>Presentación de PowerPoint</vt:lpstr>
      <vt:lpstr>Presentación de PowerPoint</vt:lpstr>
      <vt:lpstr>Presentación de PowerPoint</vt:lpstr>
      <vt:lpstr>Clasificación de las Máquinas  Simples y Compuestas</vt:lpstr>
      <vt:lpstr>Presentación de PowerPoint</vt:lpstr>
      <vt:lpstr>Tijeras</vt:lpstr>
      <vt:lpstr>Presentación de PowerPoint</vt:lpstr>
      <vt:lpstr>Alicates</vt:lpstr>
      <vt:lpstr>Presentación de PowerPoint</vt:lpstr>
      <vt:lpstr>Palanca</vt:lpstr>
      <vt:lpstr>Presentación de PowerPoint</vt:lpstr>
      <vt:lpstr>Presentación de PowerPoint</vt:lpstr>
      <vt:lpstr>Ordenador</vt:lpstr>
      <vt:lpstr>Presentación de PowerPoint</vt:lpstr>
      <vt:lpstr>Cohete</vt:lpstr>
      <vt:lpstr>Presentación de PowerPoint</vt:lpstr>
      <vt:lpstr>Automóvil</vt:lpstr>
      <vt:lpstr>Presentación de PowerPoint</vt:lpstr>
      <vt:lpstr>El circuito eléctrico</vt:lpstr>
      <vt:lpstr>El circuito eléctrico</vt:lpstr>
      <vt:lpstr>2.5 Resumen de tipos de circuitos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ENTORNO VIRTUAL DE APRENDIZAJE “EVA”</dc:title>
  <dc:creator>Mateo Jose</dc:creator>
  <cp:lastModifiedBy>Mateo</cp:lastModifiedBy>
  <cp:revision>83</cp:revision>
  <dcterms:created xsi:type="dcterms:W3CDTF">2010-10-16T11:00:32Z</dcterms:created>
  <dcterms:modified xsi:type="dcterms:W3CDTF">2014-10-11T17:16:57Z</dcterms:modified>
</cp:coreProperties>
</file>