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507" r:id="rId3"/>
    <p:sldId id="508" r:id="rId4"/>
    <p:sldId id="509" r:id="rId5"/>
    <p:sldId id="510" r:id="rId6"/>
    <p:sldId id="511" r:id="rId7"/>
    <p:sldId id="512" r:id="rId8"/>
    <p:sldId id="513" r:id="rId9"/>
    <p:sldId id="514" r:id="rId10"/>
    <p:sldId id="515" r:id="rId11"/>
    <p:sldId id="516" r:id="rId12"/>
    <p:sldId id="517" r:id="rId13"/>
    <p:sldId id="518" r:id="rId14"/>
    <p:sldId id="519" r:id="rId15"/>
    <p:sldId id="520" r:id="rId16"/>
    <p:sldId id="521" r:id="rId17"/>
    <p:sldId id="522" r:id="rId18"/>
    <p:sldId id="523"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008000"/>
    <a:srgbClr val="E7E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00" d="100"/>
        <a:sy n="100" d="100"/>
      </p:scale>
      <p:origin x="0" y="0"/>
    </p:cViewPr>
  </p:notesTextViewPr>
  <p:notesViewPr>
    <p:cSldViewPr>
      <p:cViewPr>
        <p:scale>
          <a:sx n="48" d="100"/>
          <a:sy n="48" d="100"/>
        </p:scale>
        <p:origin x="-1908" y="-27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318E32C-CB84-49A9-8862-F1248BB651C0}" type="datetimeFigureOut">
              <a:rPr lang="es-CO"/>
              <a:pPr>
                <a:defRPr/>
              </a:pPr>
              <a:t>18/10/2014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FB64AB0-0E8F-4C73-B7C3-78A1C8B45C4A}" type="slidenum">
              <a:rPr lang="es-CO"/>
              <a:pPr>
                <a:defRPr/>
              </a:pPr>
              <a:t>‹Nº›</a:t>
            </a:fld>
            <a:endParaRPr lang="es-CO"/>
          </a:p>
        </p:txBody>
      </p:sp>
    </p:spTree>
    <p:extLst>
      <p:ext uri="{BB962C8B-B14F-4D97-AF65-F5344CB8AC3E}">
        <p14:creationId xmlns:p14="http://schemas.microsoft.com/office/powerpoint/2010/main" val="38428548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BBCD5DF3-9551-4339-8DDC-4B0F344A701E}" type="datetimeFigureOut">
              <a:rPr lang="es-ES"/>
              <a:pPr>
                <a:defRPr/>
              </a:pPr>
              <a:t>18/10/2014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704414F-9698-443B-B566-C5161D7F6657}" type="slidenum">
              <a:rPr lang="es-ES"/>
              <a:pPr>
                <a:defRPr/>
              </a:pPr>
              <a:t>‹Nº›</a:t>
            </a:fld>
            <a:endParaRPr lang="es-ES"/>
          </a:p>
        </p:txBody>
      </p:sp>
    </p:spTree>
    <p:extLst>
      <p:ext uri="{BB962C8B-B14F-4D97-AF65-F5344CB8AC3E}">
        <p14:creationId xmlns:p14="http://schemas.microsoft.com/office/powerpoint/2010/main" val="29090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ED66E98-F439-40ED-9827-86C131BACC8C}" type="datetimeFigureOut">
              <a:rPr lang="es-ES"/>
              <a:pPr>
                <a:defRPr/>
              </a:pPr>
              <a:t>18/10/2014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79A3610-D0FE-451F-B6F4-247772289818}" type="slidenum">
              <a:rPr lang="es-ES"/>
              <a:pPr>
                <a:defRPr/>
              </a:pPr>
              <a:t>‹Nº›</a:t>
            </a:fld>
            <a:endParaRPr lang="es-ES"/>
          </a:p>
        </p:txBody>
      </p:sp>
    </p:spTree>
    <p:extLst>
      <p:ext uri="{BB962C8B-B14F-4D97-AF65-F5344CB8AC3E}">
        <p14:creationId xmlns:p14="http://schemas.microsoft.com/office/powerpoint/2010/main" val="27110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BCA29BE-7498-48BD-A4B4-1DB3754EA5E3}" type="datetimeFigureOut">
              <a:rPr lang="es-ES"/>
              <a:pPr>
                <a:defRPr/>
              </a:pPr>
              <a:t>18/10/2014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697841B-46FE-4AA8-B7BC-E5F70D1DC7E7}" type="slidenum">
              <a:rPr lang="es-ES"/>
              <a:pPr>
                <a:defRPr/>
              </a:pPr>
              <a:t>‹Nº›</a:t>
            </a:fld>
            <a:endParaRPr lang="es-ES"/>
          </a:p>
        </p:txBody>
      </p:sp>
    </p:spTree>
    <p:extLst>
      <p:ext uri="{BB962C8B-B14F-4D97-AF65-F5344CB8AC3E}">
        <p14:creationId xmlns:p14="http://schemas.microsoft.com/office/powerpoint/2010/main" val="2086784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pPr>
              <a:defRPr/>
            </a:pPr>
            <a:fld id="{EFDBB103-04E4-4539-AB7B-C5038404382A}" type="slidenum">
              <a:rPr lang="es-ES"/>
              <a:pPr>
                <a:defRPr/>
              </a:pPr>
              <a:t>‹Nº›</a:t>
            </a:fld>
            <a:endParaRPr lang="es-ES"/>
          </a:p>
        </p:txBody>
      </p:sp>
    </p:spTree>
    <p:extLst>
      <p:ext uri="{BB962C8B-B14F-4D97-AF65-F5344CB8AC3E}">
        <p14:creationId xmlns:p14="http://schemas.microsoft.com/office/powerpoint/2010/main" val="1411929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3716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lvl1pPr>
          </a:lstStyle>
          <a:p>
            <a:pPr>
              <a:defRPr/>
            </a:pPr>
            <a:endParaRPr lang="es-ES"/>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3335542A-960F-4F52-886A-C9C72EBDFE2E}" type="slidenum">
              <a:rPr lang="es-ES"/>
              <a:pPr>
                <a:defRPr/>
              </a:pPr>
              <a:t>‹Nº›</a:t>
            </a:fld>
            <a:endParaRPr lang="es-ES"/>
          </a:p>
        </p:txBody>
      </p:sp>
    </p:spTree>
    <p:extLst>
      <p:ext uri="{BB962C8B-B14F-4D97-AF65-F5344CB8AC3E}">
        <p14:creationId xmlns:p14="http://schemas.microsoft.com/office/powerpoint/2010/main" val="2323913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3716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648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p:txBody>
          <a:bodyPr/>
          <a:lstStyle>
            <a:lvl1pPr>
              <a:defRPr/>
            </a:lvl1pPr>
          </a:lstStyle>
          <a:p>
            <a:pPr>
              <a:defRPr/>
            </a:pPr>
            <a:endParaRPr lang="es-ES"/>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a:lvl1pPr>
          </a:lstStyle>
          <a:p>
            <a:pPr>
              <a:defRPr/>
            </a:pPr>
            <a:fld id="{1D910A70-0705-40B4-8D44-D44B0CE98EC9}" type="slidenum">
              <a:rPr lang="es-ES"/>
              <a:pPr>
                <a:defRPr/>
              </a:pPr>
              <a:t>‹Nº›</a:t>
            </a:fld>
            <a:endParaRPr lang="es-ES"/>
          </a:p>
        </p:txBody>
      </p:sp>
    </p:spTree>
    <p:extLst>
      <p:ext uri="{BB962C8B-B14F-4D97-AF65-F5344CB8AC3E}">
        <p14:creationId xmlns:p14="http://schemas.microsoft.com/office/powerpoint/2010/main" val="861859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3716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981200"/>
            <a:ext cx="40386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981200"/>
            <a:ext cx="40386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4114800"/>
            <a:ext cx="4038600" cy="1981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
          <p:cNvSpPr>
            <a:spLocks noGrp="1" noChangeArrowheads="1"/>
          </p:cNvSpPr>
          <p:nvPr>
            <p:ph type="dt" sz="half" idx="10"/>
          </p:nvPr>
        </p:nvSpPr>
        <p:spPr/>
        <p:txBody>
          <a:bodyPr/>
          <a:lstStyle>
            <a:lvl1pPr>
              <a:defRPr/>
            </a:lvl1pPr>
          </a:lstStyle>
          <a:p>
            <a:pPr>
              <a:defRPr/>
            </a:pPr>
            <a:endParaRPr lang="es-ES"/>
          </a:p>
        </p:txBody>
      </p:sp>
      <p:sp>
        <p:nvSpPr>
          <p:cNvPr id="7" name="Rectangle 5"/>
          <p:cNvSpPr>
            <a:spLocks noGrp="1" noChangeArrowheads="1"/>
          </p:cNvSpPr>
          <p:nvPr>
            <p:ph type="ftr" sz="quarter" idx="11"/>
          </p:nvPr>
        </p:nvSpPr>
        <p:spPr/>
        <p:txBody>
          <a:bodyPr/>
          <a:lstStyle>
            <a:lvl1pPr>
              <a:defRPr/>
            </a:lvl1pPr>
          </a:lstStyle>
          <a:p>
            <a:pPr>
              <a:defRPr/>
            </a:pPr>
            <a:endParaRPr lang="es-ES"/>
          </a:p>
        </p:txBody>
      </p:sp>
      <p:sp>
        <p:nvSpPr>
          <p:cNvPr id="8" name="Rectangle 6"/>
          <p:cNvSpPr>
            <a:spLocks noGrp="1" noChangeArrowheads="1"/>
          </p:cNvSpPr>
          <p:nvPr>
            <p:ph type="sldNum" sz="quarter" idx="12"/>
          </p:nvPr>
        </p:nvSpPr>
        <p:spPr/>
        <p:txBody>
          <a:bodyPr/>
          <a:lstStyle>
            <a:lvl1pPr>
              <a:defRPr/>
            </a:lvl1pPr>
          </a:lstStyle>
          <a:p>
            <a:pPr>
              <a:defRPr/>
            </a:pPr>
            <a:fld id="{38505191-E09F-4203-A475-B0DB1D3E5388}" type="slidenum">
              <a:rPr lang="es-ES"/>
              <a:pPr>
                <a:defRPr/>
              </a:pPr>
              <a:t>‹Nº›</a:t>
            </a:fld>
            <a:endParaRPr lang="es-ES"/>
          </a:p>
        </p:txBody>
      </p:sp>
    </p:spTree>
    <p:extLst>
      <p:ext uri="{BB962C8B-B14F-4D97-AF65-F5344CB8AC3E}">
        <p14:creationId xmlns:p14="http://schemas.microsoft.com/office/powerpoint/2010/main" val="3592648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609600" y="304800"/>
            <a:ext cx="7772400" cy="1143000"/>
          </a:xfrm>
        </p:spPr>
        <p:txBody>
          <a:bodyPr/>
          <a:lstStyle/>
          <a:p>
            <a:r>
              <a:rPr lang="es-ES" smtClean="0"/>
              <a:t>Haga clic para modificar el estilo de título del patrón</a:t>
            </a:r>
            <a:endParaRPr lang="es-CO"/>
          </a:p>
        </p:txBody>
      </p:sp>
      <p:sp>
        <p:nvSpPr>
          <p:cNvPr id="3" name="2 Marcador de SmartArt"/>
          <p:cNvSpPr>
            <a:spLocks noGrp="1"/>
          </p:cNvSpPr>
          <p:nvPr>
            <p:ph type="dgm" idx="1"/>
          </p:nvPr>
        </p:nvSpPr>
        <p:spPr>
          <a:xfrm>
            <a:off x="838200" y="1905000"/>
            <a:ext cx="7772400" cy="4114800"/>
          </a:xfrm>
        </p:spPr>
        <p:txBody>
          <a:bodyPr/>
          <a:lstStyle/>
          <a:p>
            <a:endParaRPr lang="es-CO"/>
          </a:p>
        </p:txBody>
      </p:sp>
      <p:sp>
        <p:nvSpPr>
          <p:cNvPr id="4" name="3 Marcador de fecha"/>
          <p:cNvSpPr>
            <a:spLocks noGrp="1"/>
          </p:cNvSpPr>
          <p:nvPr>
            <p:ph type="dt" sz="half" idx="10"/>
          </p:nvPr>
        </p:nvSpPr>
        <p:spPr>
          <a:xfrm>
            <a:off x="685800" y="6248400"/>
            <a:ext cx="19050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8400"/>
            <a:ext cx="1905000" cy="457200"/>
          </a:xfrm>
        </p:spPr>
        <p:txBody>
          <a:bodyPr/>
          <a:lstStyle>
            <a:lvl1pPr>
              <a:defRPr/>
            </a:lvl1pPr>
          </a:lstStyle>
          <a:p>
            <a:fld id="{003B51AA-0D74-4EF6-B5A8-257BEE72E84D}" type="slidenum">
              <a:rPr lang="es-ES"/>
              <a:pPr/>
              <a:t>‹Nº›</a:t>
            </a:fld>
            <a:endParaRPr lang="es-ES"/>
          </a:p>
        </p:txBody>
      </p:sp>
    </p:spTree>
    <p:extLst>
      <p:ext uri="{BB962C8B-B14F-4D97-AF65-F5344CB8AC3E}">
        <p14:creationId xmlns:p14="http://schemas.microsoft.com/office/powerpoint/2010/main" val="273955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1 Rectángulo redondeado"/>
          <p:cNvSpPr/>
          <p:nvPr/>
        </p:nvSpPr>
        <p:spPr bwMode="auto">
          <a:xfrm>
            <a:off x="4357688" y="0"/>
            <a:ext cx="4786312" cy="3571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 name="2 CuadroTexto"/>
          <p:cNvSpPr txBox="1">
            <a:spLocks noChangeArrowheads="1"/>
          </p:cNvSpPr>
          <p:nvPr userDrawn="1"/>
        </p:nvSpPr>
        <p:spPr bwMode="auto">
          <a:xfrm>
            <a:off x="4500563" y="0"/>
            <a:ext cx="4500562" cy="3698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s-ES" b="1" dirty="0" smtClean="0">
                <a:latin typeface="Arial Rounded MT Bold" pitchFamily="34" charset="0"/>
              </a:rPr>
              <a:t>PROYECTOS TECNÓLOGICOS </a:t>
            </a:r>
            <a:r>
              <a:rPr lang="es-ES" b="1" dirty="0" smtClean="0">
                <a:latin typeface="Arial Rounded MT Bold" pitchFamily="34" charset="0"/>
              </a:rPr>
              <a:t>I</a:t>
            </a:r>
            <a:endParaRPr lang="es-ES" b="1" dirty="0" smtClean="0">
              <a:latin typeface="Arial Rounded MT Bold" pitchFamily="34" charset="0"/>
            </a:endParaRPr>
          </a:p>
        </p:txBody>
      </p:sp>
      <p:sp>
        <p:nvSpPr>
          <p:cNvPr id="4" name="Text Box 13"/>
          <p:cNvSpPr txBox="1">
            <a:spLocks noChangeArrowheads="1"/>
          </p:cNvSpPr>
          <p:nvPr userDrawn="1"/>
        </p:nvSpPr>
        <p:spPr bwMode="auto">
          <a:xfrm>
            <a:off x="5940425" y="6453188"/>
            <a:ext cx="3527425"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s-ES" sz="1600" b="1" smtClean="0">
                <a:solidFill>
                  <a:schemeClr val="bg1"/>
                </a:solidFill>
              </a:rPr>
              <a:t>edudajer     hotmail.com</a:t>
            </a:r>
          </a:p>
        </p:txBody>
      </p:sp>
      <p:pic>
        <p:nvPicPr>
          <p:cNvPr id="5" name="13 Imagen" descr="email-animado.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0" y="6429375"/>
            <a:ext cx="35718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10 Grupo"/>
          <p:cNvGrpSpPr>
            <a:grpSpLocks/>
          </p:cNvGrpSpPr>
          <p:nvPr userDrawn="1"/>
        </p:nvGrpSpPr>
        <p:grpSpPr bwMode="auto">
          <a:xfrm>
            <a:off x="0" y="0"/>
            <a:ext cx="9144000" cy="857250"/>
            <a:chOff x="0" y="0"/>
            <a:chExt cx="9144000" cy="857250"/>
          </a:xfrm>
        </p:grpSpPr>
        <p:sp>
          <p:nvSpPr>
            <p:cNvPr id="7" name="6 Rectángulo redondeado"/>
            <p:cNvSpPr/>
            <p:nvPr userDrawn="1"/>
          </p:nvSpPr>
          <p:spPr bwMode="auto">
            <a:xfrm>
              <a:off x="0" y="0"/>
              <a:ext cx="4357688" cy="857250"/>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 name="7 Rectángulo redondeado"/>
            <p:cNvSpPr/>
            <p:nvPr/>
          </p:nvSpPr>
          <p:spPr bwMode="auto">
            <a:xfrm>
              <a:off x="3000375" y="285750"/>
              <a:ext cx="6143625" cy="571500"/>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9" name="13 Image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7503" y="93438"/>
              <a:ext cx="2216175" cy="670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9 Rectángulo"/>
          <p:cNvSpPr/>
          <p:nvPr userDrawn="1"/>
        </p:nvSpPr>
        <p:spPr>
          <a:xfrm>
            <a:off x="0" y="6353175"/>
            <a:ext cx="9144000" cy="50482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_tradnl" b="1" dirty="0">
                <a:solidFill>
                  <a:schemeClr val="accent2"/>
                </a:solidFill>
              </a:rPr>
              <a:t>Email:  majodato@hotmail.com</a:t>
            </a:r>
            <a:endParaRPr lang="es-CO" b="1" dirty="0">
              <a:solidFill>
                <a:schemeClr val="accent2"/>
              </a:solidFill>
            </a:endParaRPr>
          </a:p>
        </p:txBody>
      </p:sp>
      <p:sp>
        <p:nvSpPr>
          <p:cNvPr id="11" name="3 Marcador de fecha"/>
          <p:cNvSpPr>
            <a:spLocks noGrp="1"/>
          </p:cNvSpPr>
          <p:nvPr userDrawn="1">
            <p:ph type="dt" sz="half" idx="10"/>
          </p:nvPr>
        </p:nvSpPr>
        <p:spPr>
          <a:xfrm>
            <a:off x="468313" y="5805488"/>
            <a:ext cx="2133600" cy="365125"/>
          </a:xfrm>
        </p:spPr>
        <p:txBody>
          <a:bodyPr/>
          <a:lstStyle>
            <a:lvl1pPr>
              <a:defRPr/>
            </a:lvl1pPr>
          </a:lstStyle>
          <a:p>
            <a:pPr>
              <a:defRPr/>
            </a:pPr>
            <a:fld id="{5E8F976B-F50B-4DA0-89E5-BE7796D2DD3C}" type="datetimeFigureOut">
              <a:rPr lang="es-ES"/>
              <a:pPr>
                <a:defRPr/>
              </a:pPr>
              <a:t>18/10/2014</a:t>
            </a:fld>
            <a:endParaRPr lang="es-ES"/>
          </a:p>
        </p:txBody>
      </p:sp>
      <p:sp>
        <p:nvSpPr>
          <p:cNvPr id="12" name="5 Marcador de número de diapositiva"/>
          <p:cNvSpPr>
            <a:spLocks noGrp="1"/>
          </p:cNvSpPr>
          <p:nvPr userDrawn="1">
            <p:ph type="sldNum" sz="quarter" idx="11"/>
          </p:nvPr>
        </p:nvSpPr>
        <p:spPr>
          <a:xfrm>
            <a:off x="6516688" y="5516563"/>
            <a:ext cx="2133600" cy="365125"/>
          </a:xfrm>
        </p:spPr>
        <p:txBody>
          <a:bodyPr/>
          <a:lstStyle>
            <a:lvl1pPr>
              <a:defRPr/>
            </a:lvl1pPr>
          </a:lstStyle>
          <a:p>
            <a:pPr>
              <a:defRPr/>
            </a:pPr>
            <a:fld id="{4B684E72-E400-44AD-9AF1-4CBCE9D49D62}" type="slidenum">
              <a:rPr lang="es-ES"/>
              <a:pPr>
                <a:defRPr/>
              </a:pPr>
              <a:t>‹Nº›</a:t>
            </a:fld>
            <a:endParaRPr lang="es-ES" dirty="0"/>
          </a:p>
        </p:txBody>
      </p:sp>
    </p:spTree>
    <p:extLst>
      <p:ext uri="{BB962C8B-B14F-4D97-AF65-F5344CB8AC3E}">
        <p14:creationId xmlns:p14="http://schemas.microsoft.com/office/powerpoint/2010/main" val="231763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A9590B7-806A-4054-80ED-BB3E66799860}" type="datetimeFigureOut">
              <a:rPr lang="es-ES"/>
              <a:pPr>
                <a:defRPr/>
              </a:pPr>
              <a:t>18/10/2014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BA888E1-F101-4B1B-A20C-9B9AF179A0E2}" type="slidenum">
              <a:rPr lang="es-ES"/>
              <a:pPr>
                <a:defRPr/>
              </a:pPr>
              <a:t>‹Nº›</a:t>
            </a:fld>
            <a:endParaRPr lang="es-ES"/>
          </a:p>
        </p:txBody>
      </p:sp>
    </p:spTree>
    <p:extLst>
      <p:ext uri="{BB962C8B-B14F-4D97-AF65-F5344CB8AC3E}">
        <p14:creationId xmlns:p14="http://schemas.microsoft.com/office/powerpoint/2010/main" val="421569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A524D45-D6DB-41A4-B957-2D481CDD5FA0}" type="datetimeFigureOut">
              <a:rPr lang="es-ES"/>
              <a:pPr>
                <a:defRPr/>
              </a:pPr>
              <a:t>18/10/2014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6FD9C37-731F-44AB-81BC-5FEF595282A2}" type="slidenum">
              <a:rPr lang="es-ES"/>
              <a:pPr>
                <a:defRPr/>
              </a:pPr>
              <a:t>‹Nº›</a:t>
            </a:fld>
            <a:endParaRPr lang="es-ES"/>
          </a:p>
        </p:txBody>
      </p:sp>
    </p:spTree>
    <p:extLst>
      <p:ext uri="{BB962C8B-B14F-4D97-AF65-F5344CB8AC3E}">
        <p14:creationId xmlns:p14="http://schemas.microsoft.com/office/powerpoint/2010/main" val="294091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4F774DF4-958E-4F16-9FAA-F81A302DD605}" type="datetimeFigureOut">
              <a:rPr lang="es-ES"/>
              <a:pPr>
                <a:defRPr/>
              </a:pPr>
              <a:t>18/10/2014</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69A1A411-1DDB-496A-A42E-B441186BA75C}" type="slidenum">
              <a:rPr lang="es-ES"/>
              <a:pPr>
                <a:defRPr/>
              </a:pPr>
              <a:t>‹Nº›</a:t>
            </a:fld>
            <a:endParaRPr lang="es-ES"/>
          </a:p>
        </p:txBody>
      </p:sp>
    </p:spTree>
    <p:extLst>
      <p:ext uri="{BB962C8B-B14F-4D97-AF65-F5344CB8AC3E}">
        <p14:creationId xmlns:p14="http://schemas.microsoft.com/office/powerpoint/2010/main" val="228041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3F5FD9C5-70B5-4D78-87DE-8B9989155135}" type="datetimeFigureOut">
              <a:rPr lang="es-ES"/>
              <a:pPr>
                <a:defRPr/>
              </a:pPr>
              <a:t>18/10/2014</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8AE675F6-FA30-473B-B387-4A6B6E29F58A}" type="slidenum">
              <a:rPr lang="es-ES"/>
              <a:pPr>
                <a:defRPr/>
              </a:pPr>
              <a:t>‹Nº›</a:t>
            </a:fld>
            <a:endParaRPr lang="es-ES"/>
          </a:p>
        </p:txBody>
      </p:sp>
    </p:spTree>
    <p:extLst>
      <p:ext uri="{BB962C8B-B14F-4D97-AF65-F5344CB8AC3E}">
        <p14:creationId xmlns:p14="http://schemas.microsoft.com/office/powerpoint/2010/main" val="303087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9A81159-0914-4729-94D1-A73F48BC5056}" type="datetimeFigureOut">
              <a:rPr lang="es-ES"/>
              <a:pPr>
                <a:defRPr/>
              </a:pPr>
              <a:t>18/10/2014</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EF302847-9AD0-4420-B860-A682A3C6ED4C}" type="slidenum">
              <a:rPr lang="es-ES"/>
              <a:pPr>
                <a:defRPr/>
              </a:pPr>
              <a:t>‹Nº›</a:t>
            </a:fld>
            <a:endParaRPr lang="es-ES"/>
          </a:p>
        </p:txBody>
      </p:sp>
    </p:spTree>
    <p:extLst>
      <p:ext uri="{BB962C8B-B14F-4D97-AF65-F5344CB8AC3E}">
        <p14:creationId xmlns:p14="http://schemas.microsoft.com/office/powerpoint/2010/main" val="86170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78D9187-E1FF-4E5D-8EDB-C856392525CB}" type="datetimeFigureOut">
              <a:rPr lang="es-ES"/>
              <a:pPr>
                <a:defRPr/>
              </a:pPr>
              <a:t>18/10/2014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25D8129-F05D-4C95-8609-B38E6E3DC28D}" type="slidenum">
              <a:rPr lang="es-ES"/>
              <a:pPr>
                <a:defRPr/>
              </a:pPr>
              <a:t>‹Nº›</a:t>
            </a:fld>
            <a:endParaRPr lang="es-ES"/>
          </a:p>
        </p:txBody>
      </p:sp>
    </p:spTree>
    <p:extLst>
      <p:ext uri="{BB962C8B-B14F-4D97-AF65-F5344CB8AC3E}">
        <p14:creationId xmlns:p14="http://schemas.microsoft.com/office/powerpoint/2010/main" val="1549054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911CDC0-7A11-448D-A3E3-C981C5E2ED44}" type="datetimeFigureOut">
              <a:rPr lang="es-ES"/>
              <a:pPr>
                <a:defRPr/>
              </a:pPr>
              <a:t>18/10/2014</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034524A-C7E9-487E-A80D-E897B2F0B042}" type="slidenum">
              <a:rPr lang="es-ES"/>
              <a:pPr>
                <a:defRPr/>
              </a:pPr>
              <a:t>‹Nº›</a:t>
            </a:fld>
            <a:endParaRPr lang="es-ES"/>
          </a:p>
        </p:txBody>
      </p:sp>
    </p:spTree>
    <p:extLst>
      <p:ext uri="{BB962C8B-B14F-4D97-AF65-F5344CB8AC3E}">
        <p14:creationId xmlns:p14="http://schemas.microsoft.com/office/powerpoint/2010/main" val="370092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222DC0B-3349-4205-B101-43BD910FB4DA}" type="datetimeFigureOut">
              <a:rPr lang="es-ES"/>
              <a:pPr>
                <a:defRPr/>
              </a:pPr>
              <a:t>18/10/2014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0E4F0D2-2B8E-49BB-B144-51D411EBF3B9}"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946" r:id="rId1"/>
    <p:sldLayoutId id="214748395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7" r:id="rId12"/>
    <p:sldLayoutId id="2147483958" r:id="rId13"/>
    <p:sldLayoutId id="2147483959" r:id="rId14"/>
    <p:sldLayoutId id="2147483960" r:id="rId15"/>
    <p:sldLayoutId id="2147483961" r:id="rId16"/>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ctrTitle"/>
          </p:nvPr>
        </p:nvSpPr>
        <p:spPr>
          <a:xfrm>
            <a:off x="687388" y="30163"/>
            <a:ext cx="7886700" cy="1470025"/>
          </a:xfrm>
        </p:spPr>
        <p:txBody>
          <a:bodyPr/>
          <a:lstStyle/>
          <a:p>
            <a:pPr eaLnBrk="1" hangingPunct="1"/>
            <a:r>
              <a:rPr lang="es-ES" sz="4000" dirty="0" smtClean="0">
                <a:solidFill>
                  <a:srgbClr val="FF0000"/>
                </a:solidFill>
                <a:latin typeface="Arial Rounded MT Bold" pitchFamily="34" charset="0"/>
              </a:rPr>
              <a:t>PROYECTOS TECNOLOGICOS I</a:t>
            </a:r>
          </a:p>
        </p:txBody>
      </p:sp>
      <p:sp>
        <p:nvSpPr>
          <p:cNvPr id="7171" name="2 Subtítulo"/>
          <p:cNvSpPr>
            <a:spLocks noGrp="1"/>
          </p:cNvSpPr>
          <p:nvPr>
            <p:ph type="subTitle" idx="1"/>
          </p:nvPr>
        </p:nvSpPr>
        <p:spPr>
          <a:xfrm>
            <a:off x="1258888" y="2274888"/>
            <a:ext cx="6986587" cy="1695450"/>
          </a:xfrm>
        </p:spPr>
        <p:txBody>
          <a:bodyPr/>
          <a:lstStyle/>
          <a:p>
            <a:pPr eaLnBrk="1" hangingPunct="1"/>
            <a:r>
              <a:rPr lang="es-ES" sz="1800" dirty="0" smtClean="0">
                <a:solidFill>
                  <a:srgbClr val="0070C0"/>
                </a:solidFill>
                <a:latin typeface="Arial Rounded MT Bold" pitchFamily="34" charset="0"/>
              </a:rPr>
              <a:t>Administrador de Empresas</a:t>
            </a:r>
          </a:p>
          <a:p>
            <a:pPr eaLnBrk="1" hangingPunct="1"/>
            <a:r>
              <a:rPr lang="es-ES" sz="1800" dirty="0" smtClean="0">
                <a:solidFill>
                  <a:srgbClr val="0070C0"/>
                </a:solidFill>
                <a:latin typeface="Arial Rounded MT Bold" pitchFamily="34" charset="0"/>
              </a:rPr>
              <a:t>Ingeniero de Sistemas</a:t>
            </a:r>
          </a:p>
          <a:p>
            <a:pPr eaLnBrk="1" hangingPunct="1"/>
            <a:r>
              <a:rPr lang="es-ES" sz="1800" dirty="0" smtClean="0">
                <a:solidFill>
                  <a:srgbClr val="0070C0"/>
                </a:solidFill>
                <a:latin typeface="Arial Rounded MT Bold" pitchFamily="34" charset="0"/>
              </a:rPr>
              <a:t>Esp. En Admón. de la Informática Educativa</a:t>
            </a:r>
          </a:p>
          <a:p>
            <a:pPr eaLnBrk="1" hangingPunct="1"/>
            <a:r>
              <a:rPr lang="es-ES" sz="1800" dirty="0" smtClean="0">
                <a:solidFill>
                  <a:srgbClr val="0070C0"/>
                </a:solidFill>
                <a:latin typeface="Arial Rounded MT Bold" pitchFamily="34" charset="0"/>
              </a:rPr>
              <a:t>Esp. En Gerencia Informática</a:t>
            </a:r>
          </a:p>
          <a:p>
            <a:pPr eaLnBrk="1" hangingPunct="1"/>
            <a:r>
              <a:rPr lang="es-ES" sz="1800" dirty="0" smtClean="0">
                <a:solidFill>
                  <a:srgbClr val="0070C0"/>
                </a:solidFill>
                <a:latin typeface="Arial Rounded MT Bold" pitchFamily="34" charset="0"/>
              </a:rPr>
              <a:t>Asesor en proyectos de Investigación en Informática y Telemática</a:t>
            </a:r>
          </a:p>
        </p:txBody>
      </p:sp>
      <p:sp>
        <p:nvSpPr>
          <p:cNvPr id="7172" name="3 Rectángulo"/>
          <p:cNvSpPr>
            <a:spLocks noChangeArrowheads="1"/>
          </p:cNvSpPr>
          <p:nvPr/>
        </p:nvSpPr>
        <p:spPr bwMode="auto">
          <a:xfrm>
            <a:off x="500063" y="1196975"/>
            <a:ext cx="80740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s-ES" sz="2800">
                <a:solidFill>
                  <a:srgbClr val="0070C0"/>
                </a:solidFill>
                <a:latin typeface="Arial Rounded MT Bold" pitchFamily="34" charset="0"/>
              </a:rPr>
              <a:t>Tutor</a:t>
            </a:r>
          </a:p>
          <a:p>
            <a:pPr algn="ctr"/>
            <a:r>
              <a:rPr lang="es-ES" sz="3600">
                <a:solidFill>
                  <a:srgbClr val="002060"/>
                </a:solidFill>
                <a:latin typeface="Arial Rounded MT Bold" pitchFamily="34" charset="0"/>
              </a:rPr>
              <a:t>MARIO DÁJER PÉREZ</a:t>
            </a:r>
          </a:p>
        </p:txBody>
      </p:sp>
      <p:sp>
        <p:nvSpPr>
          <p:cNvPr id="7173" name="4 Rectángulo"/>
          <p:cNvSpPr>
            <a:spLocks noChangeArrowheads="1"/>
          </p:cNvSpPr>
          <p:nvPr/>
        </p:nvSpPr>
        <p:spPr bwMode="auto">
          <a:xfrm>
            <a:off x="785813" y="4149725"/>
            <a:ext cx="77882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s-ES" sz="3200" dirty="0" smtClean="0">
                <a:solidFill>
                  <a:srgbClr val="C00000"/>
                </a:solidFill>
                <a:latin typeface="Arial Rounded MT Bold" pitchFamily="34" charset="0"/>
              </a:rPr>
              <a:t>CORPORACIÓN UNIVERSITARIA DEL CARIBE CECAR</a:t>
            </a:r>
          </a:p>
          <a:p>
            <a:pPr algn="ctr"/>
            <a:r>
              <a:rPr lang="es-ES" sz="3200" dirty="0" smtClean="0">
                <a:solidFill>
                  <a:srgbClr val="C00000"/>
                </a:solidFill>
                <a:latin typeface="Arial Rounded MT Bold" pitchFamily="34" charset="0"/>
              </a:rPr>
              <a:t>2014</a:t>
            </a:r>
            <a:endParaRPr lang="es-ES" sz="3200" dirty="0">
              <a:solidFill>
                <a:srgbClr val="00B050"/>
              </a:solidFill>
              <a:latin typeface="Arial Rounded MT Bold" pitchFamily="34" charset="0"/>
            </a:endParaRPr>
          </a:p>
        </p:txBody>
      </p:sp>
      <p:sp>
        <p:nvSpPr>
          <p:cNvPr id="2" name="1 CuadroTexto"/>
          <p:cNvSpPr txBox="1"/>
          <p:nvPr/>
        </p:nvSpPr>
        <p:spPr>
          <a:xfrm>
            <a:off x="1835696" y="5877272"/>
            <a:ext cx="4680520" cy="369332"/>
          </a:xfrm>
          <a:prstGeom prst="rect">
            <a:avLst/>
          </a:prstGeom>
          <a:noFill/>
        </p:spPr>
        <p:txBody>
          <a:bodyPr wrap="square" rtlCol="0">
            <a:spAutoFit/>
          </a:bodyPr>
          <a:lstStyle/>
          <a:p>
            <a:pPr algn="ctr"/>
            <a:r>
              <a:rPr lang="es-ES_tradnl" dirty="0" smtClean="0">
                <a:solidFill>
                  <a:srgbClr val="0000FF"/>
                </a:solidFill>
              </a:rPr>
              <a:t>majodato@hotmail.com</a:t>
            </a:r>
            <a:endParaRPr lang="es-CO"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181123"/>
            <a:ext cx="8064896" cy="3046988"/>
          </a:xfrm>
          <a:prstGeom prst="rect">
            <a:avLst/>
          </a:prstGeom>
        </p:spPr>
        <p:txBody>
          <a:bodyPr wrap="square">
            <a:spAutoFit/>
          </a:bodyPr>
          <a:lstStyle/>
          <a:p>
            <a:pPr algn="ctr"/>
            <a:r>
              <a:rPr lang="es-CO" sz="2400" b="1" dirty="0"/>
              <a:t>PLAN DE ACCIÓN. </a:t>
            </a:r>
            <a:endParaRPr lang="es-CO" sz="2400" dirty="0"/>
          </a:p>
          <a:p>
            <a:r>
              <a:rPr lang="es-CO" sz="2400" dirty="0"/>
              <a:t>Sirve de guía para llevar la estructura del proyecto en el cual se estipulan las iniciativas más importantes para cumplir con los objetivos y metas, involucrando para la realización del proyecto así como también  los responsables que se encargan del cumplimiento en tiempo y forma, a través de un plan de acción el cual se estructura a través de un cuadro.</a:t>
            </a:r>
          </a:p>
        </p:txBody>
      </p:sp>
    </p:spTree>
    <p:extLst>
      <p:ext uri="{BB962C8B-B14F-4D97-AF65-F5344CB8AC3E}">
        <p14:creationId xmlns:p14="http://schemas.microsoft.com/office/powerpoint/2010/main" val="159741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408272719"/>
              </p:ext>
            </p:extLst>
          </p:nvPr>
        </p:nvGraphicFramePr>
        <p:xfrm>
          <a:off x="971601" y="1258593"/>
          <a:ext cx="7848871" cy="5181600"/>
        </p:xfrm>
        <a:graphic>
          <a:graphicData uri="http://schemas.openxmlformats.org/drawingml/2006/table">
            <a:tbl>
              <a:tblPr firstRow="1" firstCol="1" bandRow="1">
                <a:tableStyleId>{5C22544A-7EE6-4342-B048-85BDC9FD1C3A}</a:tableStyleId>
              </a:tblPr>
              <a:tblGrid>
                <a:gridCol w="1203748"/>
                <a:gridCol w="839663"/>
                <a:gridCol w="839663"/>
                <a:gridCol w="687241"/>
                <a:gridCol w="687241"/>
                <a:gridCol w="613991"/>
                <a:gridCol w="534281"/>
                <a:gridCol w="534281"/>
                <a:gridCol w="534281"/>
                <a:gridCol w="1374481"/>
              </a:tblGrid>
              <a:tr h="35115">
                <a:tc rowSpan="2">
                  <a:txBody>
                    <a:bodyPr/>
                    <a:lstStyle/>
                    <a:p>
                      <a:pPr algn="ctr">
                        <a:spcAft>
                          <a:spcPts val="0"/>
                        </a:spcAft>
                      </a:pPr>
                      <a:r>
                        <a:rPr lang="es-CO" sz="1000" dirty="0">
                          <a:effectLst/>
                        </a:rPr>
                        <a:t>OBJETIVOS ESPECIFICOS</a:t>
                      </a:r>
                      <a:endParaRPr lang="es-CO" sz="1000" dirty="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I.D.</a:t>
                      </a:r>
                      <a:endParaRPr lang="es-CO" sz="100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ACTIVIDAD</a:t>
                      </a:r>
                      <a:endParaRPr lang="es-CO" sz="1000">
                        <a:effectLst/>
                        <a:latin typeface="Times New Roman"/>
                        <a:ea typeface="Times New Roman"/>
                        <a:cs typeface="Times New Roman"/>
                      </a:endParaRPr>
                    </a:p>
                  </a:txBody>
                  <a:tcPr marL="17558" marR="17558" marT="0" marB="0" anchor="ctr"/>
                </a:tc>
                <a:tc gridSpan="2">
                  <a:txBody>
                    <a:bodyPr/>
                    <a:lstStyle/>
                    <a:p>
                      <a:pPr algn="ctr">
                        <a:spcAft>
                          <a:spcPts val="0"/>
                        </a:spcAft>
                      </a:pPr>
                      <a:r>
                        <a:rPr lang="es-CO" sz="1000">
                          <a:effectLst/>
                        </a:rPr>
                        <a:t>RECURSOS</a:t>
                      </a:r>
                      <a:endParaRPr lang="es-CO" sz="1000">
                        <a:effectLst/>
                        <a:latin typeface="Times New Roman"/>
                        <a:ea typeface="Times New Roman"/>
                        <a:cs typeface="Times New Roman"/>
                      </a:endParaRPr>
                    </a:p>
                  </a:txBody>
                  <a:tcPr marL="17558" marR="17558" marT="0" marB="0" anchor="ctr"/>
                </a:tc>
                <a:tc hMerge="1">
                  <a:txBody>
                    <a:bodyPr/>
                    <a:lstStyle/>
                    <a:p>
                      <a:endParaRPr lang="es-CO"/>
                    </a:p>
                  </a:txBody>
                  <a:tcPr/>
                </a:tc>
                <a:tc rowSpan="2">
                  <a:txBody>
                    <a:bodyPr/>
                    <a:lstStyle/>
                    <a:p>
                      <a:pPr algn="ctr">
                        <a:spcAft>
                          <a:spcPts val="0"/>
                        </a:spcAft>
                      </a:pPr>
                      <a:r>
                        <a:rPr lang="es-CO" sz="1000">
                          <a:effectLst/>
                        </a:rPr>
                        <a:t>COSTO ($)</a:t>
                      </a:r>
                      <a:endParaRPr lang="es-CO" sz="1000">
                        <a:effectLst/>
                        <a:latin typeface="Times New Roman"/>
                        <a:ea typeface="Times New Roman"/>
                        <a:cs typeface="Times New Roman"/>
                      </a:endParaRPr>
                    </a:p>
                  </a:txBody>
                  <a:tcPr marL="17558" marR="17558" marT="0" marB="0" anchor="ctr"/>
                </a:tc>
                <a:tc gridSpan="3">
                  <a:txBody>
                    <a:bodyPr/>
                    <a:lstStyle/>
                    <a:p>
                      <a:pPr algn="ctr">
                        <a:spcAft>
                          <a:spcPts val="0"/>
                        </a:spcAft>
                      </a:pPr>
                      <a:r>
                        <a:rPr lang="es-CO" sz="1000">
                          <a:effectLst/>
                        </a:rPr>
                        <a:t>TIEMPO</a:t>
                      </a:r>
                      <a:endParaRPr lang="es-CO" sz="1000">
                        <a:effectLst/>
                        <a:latin typeface="Times New Roman"/>
                        <a:ea typeface="Times New Roman"/>
                        <a:cs typeface="Times New Roman"/>
                      </a:endParaRPr>
                    </a:p>
                  </a:txBody>
                  <a:tcPr marL="17558" marR="17558" marT="0" marB="0" anchor="ctr"/>
                </a:tc>
                <a:tc hMerge="1">
                  <a:txBody>
                    <a:bodyPr/>
                    <a:lstStyle/>
                    <a:p>
                      <a:endParaRPr lang="es-CO"/>
                    </a:p>
                  </a:txBody>
                  <a:tcPr/>
                </a:tc>
                <a:tc hMerge="1">
                  <a:txBody>
                    <a:bodyPr/>
                    <a:lstStyle/>
                    <a:p>
                      <a:endParaRPr lang="es-CO"/>
                    </a:p>
                  </a:txBody>
                  <a:tcPr/>
                </a:tc>
                <a:tc rowSpan="2">
                  <a:txBody>
                    <a:bodyPr/>
                    <a:lstStyle/>
                    <a:p>
                      <a:pPr algn="ctr">
                        <a:spcAft>
                          <a:spcPts val="0"/>
                        </a:spcAft>
                      </a:pPr>
                      <a:r>
                        <a:rPr lang="es-CO" sz="1000">
                          <a:effectLst/>
                        </a:rPr>
                        <a:t>RESULTADOS</a:t>
                      </a:r>
                      <a:endParaRPr lang="es-CO" sz="1000">
                        <a:effectLst/>
                        <a:latin typeface="Times New Roman"/>
                        <a:ea typeface="Times New Roman"/>
                        <a:cs typeface="Times New Roman"/>
                      </a:endParaRPr>
                    </a:p>
                  </a:txBody>
                  <a:tcPr marL="17558" marR="17558" marT="0" marB="0" anchor="ctr"/>
                </a:tc>
              </a:tr>
              <a:tr h="70230">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spcAft>
                          <a:spcPts val="0"/>
                        </a:spcAft>
                      </a:pPr>
                      <a:r>
                        <a:rPr lang="es-CO" sz="1000">
                          <a:effectLst/>
                        </a:rPr>
                        <a:t>MATERIALES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HUMANOS</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ctr">
                        <a:spcAft>
                          <a:spcPts val="0"/>
                        </a:spcAft>
                      </a:pPr>
                      <a:r>
                        <a:rPr lang="es-CO" sz="1000">
                          <a:effectLst/>
                        </a:rPr>
                        <a:t>DIAS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FECHA INICIO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FECHA FIN</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171674">
                <a:tc rowSpan="4">
                  <a:txBody>
                    <a:bodyPr/>
                    <a:lstStyle/>
                    <a:p>
                      <a:pPr algn="ctr">
                        <a:spcAft>
                          <a:spcPts val="0"/>
                        </a:spcAft>
                      </a:pPr>
                      <a:r>
                        <a:rPr lang="es-CO" sz="1000">
                          <a:effectLst/>
                        </a:rPr>
                        <a:t>Revisar la infraestructura actual en la que se encuentran las aulas de informática de la Institución Educativa San Pedro Claver</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1.1.1</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Elaborar inventario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 Imágenes Fotográficas</a:t>
                      </a:r>
                      <a:endParaRPr lang="es-CO" sz="1000">
                        <a:effectLst/>
                        <a:latin typeface="Times New Roman"/>
                        <a:ea typeface="Times New Roman"/>
                        <a:cs typeface="Times New Roman"/>
                      </a:endParaRPr>
                    </a:p>
                  </a:txBody>
                  <a:tcPr marL="17558" marR="17558" marT="0" marB="0" anchor="ctr"/>
                </a:tc>
                <a:tc rowSpan="3">
                  <a:txBody>
                    <a:bodyPr/>
                    <a:lstStyle/>
                    <a:p>
                      <a:pPr algn="ctr">
                        <a:spcAft>
                          <a:spcPts val="0"/>
                        </a:spcAft>
                      </a:pPr>
                      <a:r>
                        <a:rPr lang="es-CO" sz="1000">
                          <a:effectLst/>
                        </a:rPr>
                        <a:t>TÉCNICO EN SISTEMAS</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15/06/14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16/06/14</a:t>
                      </a:r>
                      <a:endParaRPr lang="es-CO" sz="1000">
                        <a:effectLst/>
                        <a:latin typeface="Times New Roman"/>
                        <a:ea typeface="Times New Roman"/>
                        <a:cs typeface="Times New Roman"/>
                      </a:endParaRPr>
                    </a:p>
                  </a:txBody>
                  <a:tcPr marL="17558" marR="17558" marT="0" marB="0" anchor="ctr"/>
                </a:tc>
                <a:tc rowSpan="4">
                  <a:txBody>
                    <a:bodyPr/>
                    <a:lstStyle/>
                    <a:p>
                      <a:pPr algn="ctr">
                        <a:spcAft>
                          <a:spcPts val="0"/>
                        </a:spcAft>
                      </a:pPr>
                      <a:r>
                        <a:rPr lang="es-CO" sz="1000">
                          <a:effectLst/>
                        </a:rPr>
                        <a:t>Se identifica el estado actual de la infraestructura y el estado general de los equipos de las aulas de informática y se determina su factibilidad</a:t>
                      </a:r>
                      <a:endParaRPr lang="es-CO" sz="1000">
                        <a:effectLst/>
                        <a:latin typeface="Times New Roman"/>
                        <a:ea typeface="Times New Roman"/>
                        <a:cs typeface="Times New Roman"/>
                      </a:endParaRPr>
                    </a:p>
                  </a:txBody>
                  <a:tcPr marL="17558" marR="17558" marT="0" marB="0" anchor="ctr"/>
                </a:tc>
              </a:tr>
              <a:tr h="214593">
                <a:tc vMerge="1">
                  <a:txBody>
                    <a:bodyPr/>
                    <a:lstStyle/>
                    <a:p>
                      <a:endParaRPr lang="es-CO"/>
                    </a:p>
                  </a:txBody>
                  <a:tcPr/>
                </a:tc>
                <a:tc>
                  <a:txBody>
                    <a:bodyPr/>
                    <a:lstStyle/>
                    <a:p>
                      <a:pPr algn="ctr">
                        <a:spcAft>
                          <a:spcPts val="0"/>
                        </a:spcAft>
                      </a:pPr>
                      <a:r>
                        <a:rPr lang="es-CO" sz="1000">
                          <a:effectLst/>
                        </a:rPr>
                        <a:t>1.1.2</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Fortalezas y debilidades de la infraestructura</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17/06/14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17/06/14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171674">
                <a:tc vMerge="1">
                  <a:txBody>
                    <a:bodyPr/>
                    <a:lstStyle/>
                    <a:p>
                      <a:endParaRPr lang="es-CO"/>
                    </a:p>
                  </a:txBody>
                  <a:tcPr/>
                </a:tc>
                <a:tc>
                  <a:txBody>
                    <a:bodyPr/>
                    <a:lstStyle/>
                    <a:p>
                      <a:pPr algn="ctr">
                        <a:spcAft>
                          <a:spcPts val="0"/>
                        </a:spcAft>
                      </a:pPr>
                      <a:r>
                        <a:rPr lang="es-CO" sz="1000">
                          <a:effectLst/>
                        </a:rPr>
                        <a:t>1.1.3</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Analizar y discutir los resultados obtenidos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18/06/14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18/06/14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214593">
                <a:tc vMerge="1">
                  <a:txBody>
                    <a:bodyPr/>
                    <a:lstStyle/>
                    <a:p>
                      <a:endParaRPr lang="es-CO"/>
                    </a:p>
                  </a:txBody>
                  <a:tcPr/>
                </a:tc>
                <a:tc>
                  <a:txBody>
                    <a:bodyPr/>
                    <a:lstStyle/>
                    <a:p>
                      <a:pPr algn="ctr">
                        <a:spcAft>
                          <a:spcPts val="0"/>
                        </a:spcAft>
                      </a:pPr>
                      <a:r>
                        <a:rPr lang="es-CO" sz="1000">
                          <a:effectLst/>
                        </a:rPr>
                        <a:t>1.1.4</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Factibilidad económica, técnica y operativa del proyecto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 Contrato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GERENTE DEL PROYECTO</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200.000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19/06/14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19/06/14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214593">
                <a:tc rowSpan="3">
                  <a:txBody>
                    <a:bodyPr/>
                    <a:lstStyle/>
                    <a:p>
                      <a:pPr algn="ctr">
                        <a:spcAft>
                          <a:spcPts val="0"/>
                        </a:spcAft>
                      </a:pPr>
                      <a:r>
                        <a:rPr lang="es-CO" sz="1000">
                          <a:effectLst/>
                        </a:rPr>
                        <a:t>Determinar  los  requerimientos físicos y lógicos para la adecuación de las aulas de informática de la Institución Educativa San Pedro Claver</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1.2.1</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Identificar los requerimientos físicos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 Planos</a:t>
                      </a:r>
                    </a:p>
                    <a:p>
                      <a:pPr algn="ctr">
                        <a:spcAft>
                          <a:spcPts val="0"/>
                        </a:spcAft>
                      </a:pPr>
                      <a:r>
                        <a:rPr lang="es-CO" sz="1000">
                          <a:effectLst/>
                        </a:rPr>
                        <a:t>Imágenes Fotográficas</a:t>
                      </a:r>
                      <a:endParaRPr lang="es-CO" sz="100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TÉCNICO EN SISTEMAS</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300.000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20/06/14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21/06/14</a:t>
                      </a:r>
                      <a:endParaRPr lang="es-CO" sz="1000">
                        <a:effectLst/>
                        <a:latin typeface="Times New Roman"/>
                        <a:ea typeface="Times New Roman"/>
                        <a:cs typeface="Times New Roman"/>
                      </a:endParaRPr>
                    </a:p>
                  </a:txBody>
                  <a:tcPr marL="17558" marR="17558" marT="0" marB="0" anchor="ctr"/>
                </a:tc>
                <a:tc rowSpan="3">
                  <a:txBody>
                    <a:bodyPr/>
                    <a:lstStyle/>
                    <a:p>
                      <a:pPr algn="ctr">
                        <a:spcAft>
                          <a:spcPts val="0"/>
                        </a:spcAft>
                      </a:pPr>
                      <a:r>
                        <a:rPr lang="es-CO" sz="1000">
                          <a:effectLst/>
                        </a:rPr>
                        <a:t>Se obtiene la documentación de las necesidades en infraestructura y equipos de las aulas de informática, describiendo cada una de las características observadas</a:t>
                      </a:r>
                      <a:endParaRPr lang="es-CO" sz="1000">
                        <a:effectLst/>
                        <a:latin typeface="Times New Roman"/>
                        <a:ea typeface="Times New Roman"/>
                        <a:cs typeface="Times New Roman"/>
                      </a:endParaRPr>
                    </a:p>
                  </a:txBody>
                  <a:tcPr marL="17558" marR="17558" marT="0" marB="0" anchor="ctr"/>
                </a:tc>
              </a:tr>
              <a:tr h="171674">
                <a:tc vMerge="1">
                  <a:txBody>
                    <a:bodyPr/>
                    <a:lstStyle/>
                    <a:p>
                      <a:endParaRPr lang="es-CO"/>
                    </a:p>
                  </a:txBody>
                  <a:tcPr/>
                </a:tc>
                <a:tc>
                  <a:txBody>
                    <a:bodyPr/>
                    <a:lstStyle/>
                    <a:p>
                      <a:pPr algn="ctr">
                        <a:spcAft>
                          <a:spcPts val="0"/>
                        </a:spcAft>
                      </a:pPr>
                      <a:r>
                        <a:rPr lang="es-CO" sz="1000">
                          <a:effectLst/>
                        </a:rPr>
                        <a:t>1.2.2</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Identificar los requerimientos lógicos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a:t>
                      </a:r>
                    </a:p>
                    <a:p>
                      <a:pPr algn="ctr">
                        <a:spcAft>
                          <a:spcPts val="0"/>
                        </a:spcAft>
                      </a:pPr>
                      <a:r>
                        <a:rPr lang="es-CO" sz="1000">
                          <a:effectLst/>
                        </a:rPr>
                        <a:t>observación física</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22/06/14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23/06/14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300430">
                <a:tc vMerge="1">
                  <a:txBody>
                    <a:bodyPr/>
                    <a:lstStyle/>
                    <a:p>
                      <a:endParaRPr lang="es-CO"/>
                    </a:p>
                  </a:txBody>
                  <a:tcPr/>
                </a:tc>
                <a:tc>
                  <a:txBody>
                    <a:bodyPr/>
                    <a:lstStyle/>
                    <a:p>
                      <a:pPr algn="ctr">
                        <a:spcAft>
                          <a:spcPts val="0"/>
                        </a:spcAft>
                      </a:pPr>
                      <a:r>
                        <a:rPr lang="es-CO" sz="1000">
                          <a:effectLst/>
                        </a:rPr>
                        <a:t>1.2.3</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Identificar las condiciones de ventilación y climatización</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 observación física</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AUXILIAR DE INSTALACIÓN</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24/06/14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dirty="0">
                          <a:effectLst/>
                        </a:rPr>
                        <a:t>25/06/14</a:t>
                      </a:r>
                      <a:endParaRPr lang="es-CO" sz="1000" dirty="0">
                        <a:effectLst/>
                        <a:latin typeface="Times New Roman"/>
                        <a:ea typeface="Times New Roman"/>
                        <a:cs typeface="Times New Roman"/>
                      </a:endParaRPr>
                    </a:p>
                  </a:txBody>
                  <a:tcPr marL="17558" marR="17558" marT="0" marB="0" anchor="ctr"/>
                </a:tc>
                <a:tc vMerge="1">
                  <a:txBody>
                    <a:bodyPr/>
                    <a:lstStyle/>
                    <a:p>
                      <a:endParaRPr lang="es-CO"/>
                    </a:p>
                  </a:txBody>
                  <a:tcPr/>
                </a:tc>
              </a:tr>
            </a:tbl>
          </a:graphicData>
        </a:graphic>
      </p:graphicFrame>
    </p:spTree>
    <p:extLst>
      <p:ext uri="{BB962C8B-B14F-4D97-AF65-F5344CB8AC3E}">
        <p14:creationId xmlns:p14="http://schemas.microsoft.com/office/powerpoint/2010/main" val="445081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817715829"/>
              </p:ext>
            </p:extLst>
          </p:nvPr>
        </p:nvGraphicFramePr>
        <p:xfrm>
          <a:off x="683568" y="1196752"/>
          <a:ext cx="7848871" cy="4267200"/>
        </p:xfrm>
        <a:graphic>
          <a:graphicData uri="http://schemas.openxmlformats.org/drawingml/2006/table">
            <a:tbl>
              <a:tblPr firstRow="1" firstCol="1" bandRow="1">
                <a:tableStyleId>{5C22544A-7EE6-4342-B048-85BDC9FD1C3A}</a:tableStyleId>
              </a:tblPr>
              <a:tblGrid>
                <a:gridCol w="1203748"/>
                <a:gridCol w="839663"/>
                <a:gridCol w="839663"/>
                <a:gridCol w="687241"/>
                <a:gridCol w="687241"/>
                <a:gridCol w="613991"/>
                <a:gridCol w="534281"/>
                <a:gridCol w="534281"/>
                <a:gridCol w="534281"/>
                <a:gridCol w="1374481"/>
              </a:tblGrid>
              <a:tr h="35115">
                <a:tc rowSpan="2">
                  <a:txBody>
                    <a:bodyPr/>
                    <a:lstStyle/>
                    <a:p>
                      <a:pPr algn="ctr">
                        <a:spcAft>
                          <a:spcPts val="0"/>
                        </a:spcAft>
                      </a:pPr>
                      <a:r>
                        <a:rPr lang="es-CO" sz="1000" dirty="0">
                          <a:effectLst/>
                        </a:rPr>
                        <a:t>OBJETIVOS ESPECIFICOS</a:t>
                      </a:r>
                      <a:endParaRPr lang="es-CO" sz="1000" dirty="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I.D.</a:t>
                      </a:r>
                      <a:endParaRPr lang="es-CO" sz="100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ACTIVIDAD</a:t>
                      </a:r>
                      <a:endParaRPr lang="es-CO" sz="1000">
                        <a:effectLst/>
                        <a:latin typeface="Times New Roman"/>
                        <a:ea typeface="Times New Roman"/>
                        <a:cs typeface="Times New Roman"/>
                      </a:endParaRPr>
                    </a:p>
                  </a:txBody>
                  <a:tcPr marL="17558" marR="17558" marT="0" marB="0" anchor="ctr"/>
                </a:tc>
                <a:tc gridSpan="2">
                  <a:txBody>
                    <a:bodyPr/>
                    <a:lstStyle/>
                    <a:p>
                      <a:pPr algn="ctr">
                        <a:spcAft>
                          <a:spcPts val="0"/>
                        </a:spcAft>
                      </a:pPr>
                      <a:r>
                        <a:rPr lang="es-CO" sz="1000">
                          <a:effectLst/>
                        </a:rPr>
                        <a:t>RECURSOS</a:t>
                      </a:r>
                      <a:endParaRPr lang="es-CO" sz="1000">
                        <a:effectLst/>
                        <a:latin typeface="Times New Roman"/>
                        <a:ea typeface="Times New Roman"/>
                        <a:cs typeface="Times New Roman"/>
                      </a:endParaRPr>
                    </a:p>
                  </a:txBody>
                  <a:tcPr marL="17558" marR="17558" marT="0" marB="0" anchor="ctr"/>
                </a:tc>
                <a:tc hMerge="1">
                  <a:txBody>
                    <a:bodyPr/>
                    <a:lstStyle/>
                    <a:p>
                      <a:endParaRPr lang="es-CO"/>
                    </a:p>
                  </a:txBody>
                  <a:tcPr/>
                </a:tc>
                <a:tc rowSpan="2">
                  <a:txBody>
                    <a:bodyPr/>
                    <a:lstStyle/>
                    <a:p>
                      <a:pPr algn="ctr">
                        <a:spcAft>
                          <a:spcPts val="0"/>
                        </a:spcAft>
                      </a:pPr>
                      <a:r>
                        <a:rPr lang="es-CO" sz="1000">
                          <a:effectLst/>
                        </a:rPr>
                        <a:t>COSTO ($)</a:t>
                      </a:r>
                      <a:endParaRPr lang="es-CO" sz="1000">
                        <a:effectLst/>
                        <a:latin typeface="Times New Roman"/>
                        <a:ea typeface="Times New Roman"/>
                        <a:cs typeface="Times New Roman"/>
                      </a:endParaRPr>
                    </a:p>
                  </a:txBody>
                  <a:tcPr marL="17558" marR="17558" marT="0" marB="0" anchor="ctr"/>
                </a:tc>
                <a:tc gridSpan="3">
                  <a:txBody>
                    <a:bodyPr/>
                    <a:lstStyle/>
                    <a:p>
                      <a:pPr algn="ctr">
                        <a:spcAft>
                          <a:spcPts val="0"/>
                        </a:spcAft>
                      </a:pPr>
                      <a:r>
                        <a:rPr lang="es-CO" sz="1000">
                          <a:effectLst/>
                        </a:rPr>
                        <a:t>TIEMPO</a:t>
                      </a:r>
                      <a:endParaRPr lang="es-CO" sz="1000">
                        <a:effectLst/>
                        <a:latin typeface="Times New Roman"/>
                        <a:ea typeface="Times New Roman"/>
                        <a:cs typeface="Times New Roman"/>
                      </a:endParaRPr>
                    </a:p>
                  </a:txBody>
                  <a:tcPr marL="17558" marR="17558" marT="0" marB="0" anchor="ctr"/>
                </a:tc>
                <a:tc hMerge="1">
                  <a:txBody>
                    <a:bodyPr/>
                    <a:lstStyle/>
                    <a:p>
                      <a:endParaRPr lang="es-CO"/>
                    </a:p>
                  </a:txBody>
                  <a:tcPr/>
                </a:tc>
                <a:tc hMerge="1">
                  <a:txBody>
                    <a:bodyPr/>
                    <a:lstStyle/>
                    <a:p>
                      <a:endParaRPr lang="es-CO"/>
                    </a:p>
                  </a:txBody>
                  <a:tcPr/>
                </a:tc>
                <a:tc rowSpan="2">
                  <a:txBody>
                    <a:bodyPr/>
                    <a:lstStyle/>
                    <a:p>
                      <a:pPr algn="ctr">
                        <a:spcAft>
                          <a:spcPts val="0"/>
                        </a:spcAft>
                      </a:pPr>
                      <a:r>
                        <a:rPr lang="es-CO" sz="1000">
                          <a:effectLst/>
                        </a:rPr>
                        <a:t>RESULTADOS</a:t>
                      </a:r>
                      <a:endParaRPr lang="es-CO" sz="1000">
                        <a:effectLst/>
                        <a:latin typeface="Times New Roman"/>
                        <a:ea typeface="Times New Roman"/>
                        <a:cs typeface="Times New Roman"/>
                      </a:endParaRPr>
                    </a:p>
                  </a:txBody>
                  <a:tcPr marL="17558" marR="17558" marT="0" marB="0" anchor="ctr"/>
                </a:tc>
              </a:tr>
              <a:tr h="70230">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spcAft>
                          <a:spcPts val="0"/>
                        </a:spcAft>
                      </a:pPr>
                      <a:r>
                        <a:rPr lang="es-CO" sz="1000">
                          <a:effectLst/>
                        </a:rPr>
                        <a:t>MATERIALES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HUMANOS</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ctr">
                        <a:spcAft>
                          <a:spcPts val="0"/>
                        </a:spcAft>
                      </a:pPr>
                      <a:r>
                        <a:rPr lang="es-CO" sz="1000">
                          <a:effectLst/>
                        </a:rPr>
                        <a:t>DIAS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FECHA INICIO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FECHA FIN</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128756">
                <a:tc rowSpan="5">
                  <a:txBody>
                    <a:bodyPr/>
                    <a:lstStyle/>
                    <a:p>
                      <a:pPr algn="ctr">
                        <a:spcAft>
                          <a:spcPts val="0"/>
                        </a:spcAft>
                      </a:pPr>
                      <a:r>
                        <a:rPr lang="es-CO" sz="1000" dirty="0">
                          <a:effectLst/>
                        </a:rPr>
                        <a:t>Realizar un estudio de viabilidad en la adecuación física, lógica y usabilidad de las aulas de informática en la Institución Educativa San Pedro Claver</a:t>
                      </a:r>
                      <a:endParaRPr lang="es-CO" sz="1000" dirty="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1.4.1</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Diseñar un diagrama de actividades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a:t>
                      </a:r>
                      <a:endParaRPr lang="es-CO" sz="1000">
                        <a:effectLst/>
                        <a:latin typeface="Times New Roman"/>
                        <a:ea typeface="Times New Roman"/>
                        <a:cs typeface="Times New Roman"/>
                      </a:endParaRPr>
                    </a:p>
                  </a:txBody>
                  <a:tcPr marL="17558" marR="17558" marT="0" marB="0" anchor="ctr"/>
                </a:tc>
                <a:tc rowSpan="3">
                  <a:txBody>
                    <a:bodyPr/>
                    <a:lstStyle/>
                    <a:p>
                      <a:pPr algn="ctr">
                        <a:spcAft>
                          <a:spcPts val="0"/>
                        </a:spcAft>
                      </a:pPr>
                      <a:r>
                        <a:rPr lang="es-CO" sz="1000">
                          <a:effectLst/>
                        </a:rPr>
                        <a:t>JEFE DE ADECUACIÓN E INSTALACIONES</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3/07/14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3/07/14</a:t>
                      </a:r>
                      <a:endParaRPr lang="es-CO" sz="1000">
                        <a:effectLst/>
                        <a:latin typeface="Times New Roman"/>
                        <a:ea typeface="Times New Roman"/>
                        <a:cs typeface="Times New Roman"/>
                      </a:endParaRPr>
                    </a:p>
                  </a:txBody>
                  <a:tcPr marL="17558" marR="17558" marT="0" marB="0" anchor="ctr"/>
                </a:tc>
                <a:tc rowSpan="5">
                  <a:txBody>
                    <a:bodyPr/>
                    <a:lstStyle/>
                    <a:p>
                      <a:pPr algn="ctr">
                        <a:spcAft>
                          <a:spcPts val="0"/>
                        </a:spcAft>
                      </a:pPr>
                      <a:r>
                        <a:rPr lang="es-CO" sz="1000">
                          <a:effectLst/>
                        </a:rPr>
                        <a:t>Se detallan los requerimientos de adecuación física y lógica de las aulas</a:t>
                      </a:r>
                      <a:endParaRPr lang="es-CO" sz="1000">
                        <a:effectLst/>
                        <a:latin typeface="Times New Roman"/>
                        <a:ea typeface="Times New Roman"/>
                        <a:cs typeface="Times New Roman"/>
                      </a:endParaRPr>
                    </a:p>
                  </a:txBody>
                  <a:tcPr marL="17558" marR="17558" marT="0" marB="0" anchor="ctr"/>
                </a:tc>
              </a:tr>
              <a:tr h="257512">
                <a:tc vMerge="1">
                  <a:txBody>
                    <a:bodyPr/>
                    <a:lstStyle/>
                    <a:p>
                      <a:endParaRPr lang="es-CO"/>
                    </a:p>
                  </a:txBody>
                  <a:tcPr/>
                </a:tc>
                <a:tc>
                  <a:txBody>
                    <a:bodyPr/>
                    <a:lstStyle/>
                    <a:p>
                      <a:pPr algn="ctr">
                        <a:spcAft>
                          <a:spcPts val="0"/>
                        </a:spcAft>
                      </a:pPr>
                      <a:r>
                        <a:rPr lang="es-CO" sz="1000">
                          <a:effectLst/>
                        </a:rPr>
                        <a:t>1.4.2</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Ventilación suficiente y climatización adecuada del aula</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Aires Acondicionados lámparas mesas y silletería</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r">
                        <a:spcAft>
                          <a:spcPts val="0"/>
                        </a:spcAft>
                      </a:pPr>
                      <a:r>
                        <a:rPr lang="es-CO" sz="1000">
                          <a:effectLst/>
                        </a:rPr>
                        <a:t>12.500.000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4/07/14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5/07/14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300430">
                <a:tc vMerge="1">
                  <a:txBody>
                    <a:bodyPr/>
                    <a:lstStyle/>
                    <a:p>
                      <a:endParaRPr lang="es-CO"/>
                    </a:p>
                  </a:txBody>
                  <a:tcPr/>
                </a:tc>
                <a:tc>
                  <a:txBody>
                    <a:bodyPr/>
                    <a:lstStyle/>
                    <a:p>
                      <a:pPr algn="ctr">
                        <a:spcAft>
                          <a:spcPts val="0"/>
                        </a:spcAft>
                      </a:pPr>
                      <a:r>
                        <a:rPr lang="es-CO" sz="1000">
                          <a:effectLst/>
                        </a:rPr>
                        <a:t>1.4.3</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Distribución del espacio físico de los equipos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Estabilizadores, mesas,</a:t>
                      </a:r>
                    </a:p>
                    <a:p>
                      <a:pPr algn="ctr">
                        <a:spcAft>
                          <a:spcPts val="0"/>
                        </a:spcAft>
                      </a:pPr>
                      <a:r>
                        <a:rPr lang="es-CO" sz="1000">
                          <a:effectLst/>
                        </a:rPr>
                        <a:t>Computadores</a:t>
                      </a:r>
                    </a:p>
                    <a:p>
                      <a:pPr algn="ctr">
                        <a:spcAft>
                          <a:spcPts val="0"/>
                        </a:spcAft>
                      </a:pPr>
                      <a:r>
                        <a:rPr lang="es-CO" sz="1000">
                          <a:effectLst/>
                        </a:rPr>
                        <a:t>Impresoras</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r">
                        <a:spcAft>
                          <a:spcPts val="0"/>
                        </a:spcAft>
                      </a:pPr>
                      <a:r>
                        <a:rPr lang="es-CO" sz="1000">
                          <a:effectLst/>
                        </a:rPr>
                        <a:t>16.200.000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6/07/14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7/07/14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171674">
                <a:tc vMerge="1">
                  <a:txBody>
                    <a:bodyPr/>
                    <a:lstStyle/>
                    <a:p>
                      <a:endParaRPr lang="es-CO"/>
                    </a:p>
                  </a:txBody>
                  <a:tcPr/>
                </a:tc>
                <a:tc>
                  <a:txBody>
                    <a:bodyPr/>
                    <a:lstStyle/>
                    <a:p>
                      <a:pPr algn="ctr">
                        <a:spcAft>
                          <a:spcPts val="0"/>
                        </a:spcAft>
                      </a:pPr>
                      <a:r>
                        <a:rPr lang="es-CO" sz="1000">
                          <a:effectLst/>
                        </a:rPr>
                        <a:t>1.4.4</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Montaje de equipos y accesorios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Equipos de cómputo</a:t>
                      </a:r>
                    </a:p>
                    <a:p>
                      <a:pPr algn="ctr">
                        <a:spcAft>
                          <a:spcPts val="0"/>
                        </a:spcAft>
                      </a:pPr>
                      <a:r>
                        <a:rPr lang="es-CO" sz="1000">
                          <a:effectLst/>
                        </a:rPr>
                        <a:t>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TÉCNICOS EN SISTEMAS</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600.000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8/07/14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9/07/14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300430">
                <a:tc vMerge="1">
                  <a:txBody>
                    <a:bodyPr/>
                    <a:lstStyle/>
                    <a:p>
                      <a:endParaRPr lang="es-CO"/>
                    </a:p>
                  </a:txBody>
                  <a:tcPr/>
                </a:tc>
                <a:tc>
                  <a:txBody>
                    <a:bodyPr/>
                    <a:lstStyle/>
                    <a:p>
                      <a:pPr algn="ctr">
                        <a:spcAft>
                          <a:spcPts val="0"/>
                        </a:spcAft>
                      </a:pPr>
                      <a:r>
                        <a:rPr lang="es-CO" sz="1000">
                          <a:effectLst/>
                        </a:rPr>
                        <a:t>1.4.5</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Seleccionar e implementar software para el trabajo pedagógico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Enciclopedias</a:t>
                      </a:r>
                    </a:p>
                    <a:p>
                      <a:pPr algn="ctr">
                        <a:spcAft>
                          <a:spcPts val="0"/>
                        </a:spcAft>
                      </a:pPr>
                      <a:r>
                        <a:rPr lang="es-CO" sz="1000">
                          <a:effectLst/>
                        </a:rPr>
                        <a:t>Cabri, Derive</a:t>
                      </a:r>
                    </a:p>
                    <a:p>
                      <a:pPr algn="ctr">
                        <a:spcAft>
                          <a:spcPts val="0"/>
                        </a:spcAft>
                      </a:pPr>
                      <a:r>
                        <a:rPr lang="es-CO" sz="1000">
                          <a:effectLst/>
                        </a:rPr>
                        <a:t>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JEFE PEDAGÓGICO</a:t>
                      </a:r>
                    </a:p>
                    <a:p>
                      <a:pPr algn="ctr">
                        <a:spcAft>
                          <a:spcPts val="0"/>
                        </a:spcAft>
                      </a:pPr>
                      <a:r>
                        <a:rPr lang="es-CO" sz="1000">
                          <a:effectLst/>
                        </a:rPr>
                        <a:t>COORDINADOR ACADEMICO</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1.500.000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3</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10/07/14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dirty="0">
                          <a:effectLst/>
                        </a:rPr>
                        <a:t>11/07/14</a:t>
                      </a:r>
                      <a:endParaRPr lang="es-CO" sz="1000" dirty="0">
                        <a:effectLst/>
                        <a:latin typeface="Times New Roman"/>
                        <a:ea typeface="Times New Roman"/>
                        <a:cs typeface="Times New Roman"/>
                      </a:endParaRPr>
                    </a:p>
                  </a:txBody>
                  <a:tcPr marL="17558" marR="17558" marT="0" marB="0" anchor="ctr"/>
                </a:tc>
                <a:tc vMerge="1">
                  <a:txBody>
                    <a:bodyPr/>
                    <a:lstStyle/>
                    <a:p>
                      <a:endParaRPr lang="es-CO"/>
                    </a:p>
                  </a:txBody>
                  <a:tcPr/>
                </a:tc>
              </a:tr>
            </a:tbl>
          </a:graphicData>
        </a:graphic>
      </p:graphicFrame>
    </p:spTree>
    <p:extLst>
      <p:ext uri="{BB962C8B-B14F-4D97-AF65-F5344CB8AC3E}">
        <p14:creationId xmlns:p14="http://schemas.microsoft.com/office/powerpoint/2010/main" val="872666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780680212"/>
              </p:ext>
            </p:extLst>
          </p:nvPr>
        </p:nvGraphicFramePr>
        <p:xfrm>
          <a:off x="611561" y="1258593"/>
          <a:ext cx="8208912" cy="4572000"/>
        </p:xfrm>
        <a:graphic>
          <a:graphicData uri="http://schemas.openxmlformats.org/drawingml/2006/table">
            <a:tbl>
              <a:tblPr firstRow="1" firstCol="1" bandRow="1">
                <a:tableStyleId>{5C22544A-7EE6-4342-B048-85BDC9FD1C3A}</a:tableStyleId>
              </a:tblPr>
              <a:tblGrid>
                <a:gridCol w="1258966"/>
                <a:gridCol w="878180"/>
                <a:gridCol w="878180"/>
                <a:gridCol w="718766"/>
                <a:gridCol w="718766"/>
                <a:gridCol w="642156"/>
                <a:gridCol w="558789"/>
                <a:gridCol w="558789"/>
                <a:gridCol w="558789"/>
                <a:gridCol w="1437531"/>
              </a:tblGrid>
              <a:tr h="35115">
                <a:tc rowSpan="2">
                  <a:txBody>
                    <a:bodyPr/>
                    <a:lstStyle/>
                    <a:p>
                      <a:pPr algn="ctr">
                        <a:spcAft>
                          <a:spcPts val="0"/>
                        </a:spcAft>
                      </a:pPr>
                      <a:r>
                        <a:rPr lang="es-CO" sz="1000" dirty="0">
                          <a:effectLst/>
                        </a:rPr>
                        <a:t>OBJETIVOS ESPECIFICOS</a:t>
                      </a:r>
                      <a:endParaRPr lang="es-CO" sz="1000" dirty="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I.D.</a:t>
                      </a:r>
                      <a:endParaRPr lang="es-CO" sz="1000">
                        <a:effectLst/>
                        <a:latin typeface="Times New Roman"/>
                        <a:ea typeface="Times New Roman"/>
                        <a:cs typeface="Times New Roman"/>
                      </a:endParaRPr>
                    </a:p>
                  </a:txBody>
                  <a:tcPr marL="17558" marR="17558" marT="0" marB="0" anchor="ctr"/>
                </a:tc>
                <a:tc rowSpan="2">
                  <a:txBody>
                    <a:bodyPr/>
                    <a:lstStyle/>
                    <a:p>
                      <a:pPr algn="ctr">
                        <a:spcAft>
                          <a:spcPts val="0"/>
                        </a:spcAft>
                      </a:pPr>
                      <a:r>
                        <a:rPr lang="es-CO" sz="1000">
                          <a:effectLst/>
                        </a:rPr>
                        <a:t>ACTIVIDAD</a:t>
                      </a:r>
                      <a:endParaRPr lang="es-CO" sz="1000">
                        <a:effectLst/>
                        <a:latin typeface="Times New Roman"/>
                        <a:ea typeface="Times New Roman"/>
                        <a:cs typeface="Times New Roman"/>
                      </a:endParaRPr>
                    </a:p>
                  </a:txBody>
                  <a:tcPr marL="17558" marR="17558" marT="0" marB="0" anchor="ctr"/>
                </a:tc>
                <a:tc gridSpan="2">
                  <a:txBody>
                    <a:bodyPr/>
                    <a:lstStyle/>
                    <a:p>
                      <a:pPr algn="ctr">
                        <a:spcAft>
                          <a:spcPts val="0"/>
                        </a:spcAft>
                      </a:pPr>
                      <a:r>
                        <a:rPr lang="es-CO" sz="1000">
                          <a:effectLst/>
                        </a:rPr>
                        <a:t>RECURSOS</a:t>
                      </a:r>
                      <a:endParaRPr lang="es-CO" sz="1000">
                        <a:effectLst/>
                        <a:latin typeface="Times New Roman"/>
                        <a:ea typeface="Times New Roman"/>
                        <a:cs typeface="Times New Roman"/>
                      </a:endParaRPr>
                    </a:p>
                  </a:txBody>
                  <a:tcPr marL="17558" marR="17558" marT="0" marB="0" anchor="ctr"/>
                </a:tc>
                <a:tc hMerge="1">
                  <a:txBody>
                    <a:bodyPr/>
                    <a:lstStyle/>
                    <a:p>
                      <a:endParaRPr lang="es-CO"/>
                    </a:p>
                  </a:txBody>
                  <a:tcPr/>
                </a:tc>
                <a:tc rowSpan="2">
                  <a:txBody>
                    <a:bodyPr/>
                    <a:lstStyle/>
                    <a:p>
                      <a:pPr algn="ctr">
                        <a:spcAft>
                          <a:spcPts val="0"/>
                        </a:spcAft>
                      </a:pPr>
                      <a:r>
                        <a:rPr lang="es-CO" sz="1000">
                          <a:effectLst/>
                        </a:rPr>
                        <a:t>COSTO ($)</a:t>
                      </a:r>
                      <a:endParaRPr lang="es-CO" sz="1000">
                        <a:effectLst/>
                        <a:latin typeface="Times New Roman"/>
                        <a:ea typeface="Times New Roman"/>
                        <a:cs typeface="Times New Roman"/>
                      </a:endParaRPr>
                    </a:p>
                  </a:txBody>
                  <a:tcPr marL="17558" marR="17558" marT="0" marB="0" anchor="ctr"/>
                </a:tc>
                <a:tc gridSpan="3">
                  <a:txBody>
                    <a:bodyPr/>
                    <a:lstStyle/>
                    <a:p>
                      <a:pPr algn="ctr">
                        <a:spcAft>
                          <a:spcPts val="0"/>
                        </a:spcAft>
                      </a:pPr>
                      <a:r>
                        <a:rPr lang="es-CO" sz="1000">
                          <a:effectLst/>
                        </a:rPr>
                        <a:t>TIEMPO</a:t>
                      </a:r>
                      <a:endParaRPr lang="es-CO" sz="1000">
                        <a:effectLst/>
                        <a:latin typeface="Times New Roman"/>
                        <a:ea typeface="Times New Roman"/>
                        <a:cs typeface="Times New Roman"/>
                      </a:endParaRPr>
                    </a:p>
                  </a:txBody>
                  <a:tcPr marL="17558" marR="17558" marT="0" marB="0" anchor="ctr"/>
                </a:tc>
                <a:tc hMerge="1">
                  <a:txBody>
                    <a:bodyPr/>
                    <a:lstStyle/>
                    <a:p>
                      <a:endParaRPr lang="es-CO"/>
                    </a:p>
                  </a:txBody>
                  <a:tcPr/>
                </a:tc>
                <a:tc hMerge="1">
                  <a:txBody>
                    <a:bodyPr/>
                    <a:lstStyle/>
                    <a:p>
                      <a:endParaRPr lang="es-CO"/>
                    </a:p>
                  </a:txBody>
                  <a:tcPr/>
                </a:tc>
                <a:tc rowSpan="2">
                  <a:txBody>
                    <a:bodyPr/>
                    <a:lstStyle/>
                    <a:p>
                      <a:pPr algn="ctr">
                        <a:spcAft>
                          <a:spcPts val="0"/>
                        </a:spcAft>
                      </a:pPr>
                      <a:r>
                        <a:rPr lang="es-CO" sz="1000">
                          <a:effectLst/>
                        </a:rPr>
                        <a:t>RESULTADOS</a:t>
                      </a:r>
                      <a:endParaRPr lang="es-CO" sz="1000">
                        <a:effectLst/>
                        <a:latin typeface="Times New Roman"/>
                        <a:ea typeface="Times New Roman"/>
                        <a:cs typeface="Times New Roman"/>
                      </a:endParaRPr>
                    </a:p>
                  </a:txBody>
                  <a:tcPr marL="17558" marR="17558" marT="0" marB="0" anchor="ctr"/>
                </a:tc>
              </a:tr>
              <a:tr h="70230">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a:spcAft>
                          <a:spcPts val="0"/>
                        </a:spcAft>
                      </a:pPr>
                      <a:r>
                        <a:rPr lang="es-CO" sz="1000">
                          <a:effectLst/>
                        </a:rPr>
                        <a:t>MATERIALES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HUMANOS</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c>
                  <a:txBody>
                    <a:bodyPr/>
                    <a:lstStyle/>
                    <a:p>
                      <a:pPr algn="ctr">
                        <a:spcAft>
                          <a:spcPts val="0"/>
                        </a:spcAft>
                      </a:pPr>
                      <a:r>
                        <a:rPr lang="es-CO" sz="1000">
                          <a:effectLst/>
                        </a:rPr>
                        <a:t>DIAS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FECHA INICIO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FECHA FIN</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214593">
                <a:tc rowSpan="3">
                  <a:txBody>
                    <a:bodyPr/>
                    <a:lstStyle/>
                    <a:p>
                      <a:pPr algn="ctr">
                        <a:spcAft>
                          <a:spcPts val="0"/>
                        </a:spcAft>
                      </a:pPr>
                      <a:r>
                        <a:rPr lang="es-CO" sz="1000" dirty="0">
                          <a:effectLst/>
                        </a:rPr>
                        <a:t>Verificar  la adecuación física y lógica para la  funcionalidad de las aulas de informática de la Institución Educativa San Pedro Claver</a:t>
                      </a:r>
                      <a:endParaRPr lang="es-CO" sz="1000" dirty="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1.51</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Aplicar prueba funcionamiento de los equipos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Computadores</a:t>
                      </a:r>
                    </a:p>
                    <a:p>
                      <a:pPr algn="ctr">
                        <a:spcAft>
                          <a:spcPts val="0"/>
                        </a:spcAft>
                      </a:pPr>
                      <a:r>
                        <a:rPr lang="es-CO" sz="1000">
                          <a:effectLst/>
                        </a:rPr>
                        <a:t>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TÉCNICOS EN SISTEMAS</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12/07/14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13/07/14</a:t>
                      </a:r>
                      <a:endParaRPr lang="es-CO" sz="1000">
                        <a:effectLst/>
                        <a:latin typeface="Times New Roman"/>
                        <a:ea typeface="Times New Roman"/>
                        <a:cs typeface="Times New Roman"/>
                      </a:endParaRPr>
                    </a:p>
                  </a:txBody>
                  <a:tcPr marL="17558" marR="17558" marT="0" marB="0" anchor="ctr"/>
                </a:tc>
                <a:tc rowSpan="3">
                  <a:txBody>
                    <a:bodyPr/>
                    <a:lstStyle/>
                    <a:p>
                      <a:pPr algn="ctr">
                        <a:spcAft>
                          <a:spcPts val="0"/>
                        </a:spcAft>
                      </a:pPr>
                      <a:r>
                        <a:rPr lang="es-CO" sz="1000">
                          <a:effectLst/>
                        </a:rPr>
                        <a:t>Poner a tono todos los elementos constitutivos de las aulas de informática para entregarlas funcionando bien </a:t>
                      </a:r>
                      <a:endParaRPr lang="es-CO" sz="1000">
                        <a:effectLst/>
                        <a:latin typeface="Times New Roman"/>
                        <a:ea typeface="Times New Roman"/>
                        <a:cs typeface="Times New Roman"/>
                      </a:endParaRPr>
                    </a:p>
                  </a:txBody>
                  <a:tcPr marL="17558" marR="17558" marT="0" marB="0" anchor="ctr"/>
                </a:tc>
              </a:tr>
              <a:tr h="257512">
                <a:tc vMerge="1">
                  <a:txBody>
                    <a:bodyPr/>
                    <a:lstStyle/>
                    <a:p>
                      <a:endParaRPr lang="es-CO"/>
                    </a:p>
                  </a:txBody>
                  <a:tcPr/>
                </a:tc>
                <a:tc>
                  <a:txBody>
                    <a:bodyPr/>
                    <a:lstStyle/>
                    <a:p>
                      <a:pPr algn="ctr">
                        <a:spcAft>
                          <a:spcPts val="0"/>
                        </a:spcAft>
                      </a:pPr>
                      <a:r>
                        <a:rPr lang="es-CO" sz="1000">
                          <a:effectLst/>
                        </a:rPr>
                        <a:t>1.5.2</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Aplicar pruebas de funcionamiento de software pedagógico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Computadores</a:t>
                      </a:r>
                    </a:p>
                    <a:p>
                      <a:pPr algn="ctr">
                        <a:spcAft>
                          <a:spcPts val="0"/>
                        </a:spcAft>
                      </a:pPr>
                      <a:r>
                        <a:rPr lang="es-CO" sz="1000">
                          <a:effectLst/>
                        </a:rPr>
                        <a:t>Internet</a:t>
                      </a:r>
                    </a:p>
                    <a:p>
                      <a:pPr algn="ctr">
                        <a:spcAft>
                          <a:spcPts val="0"/>
                        </a:spcAft>
                      </a:pPr>
                      <a:r>
                        <a:rPr lang="es-CO" sz="1000">
                          <a:effectLst/>
                        </a:rPr>
                        <a:t>Software de escritorio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JEFE PEDAGÓGICO</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2</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14/07/14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15/07/14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343349">
                <a:tc vMerge="1">
                  <a:txBody>
                    <a:bodyPr/>
                    <a:lstStyle/>
                    <a:p>
                      <a:endParaRPr lang="es-CO"/>
                    </a:p>
                  </a:txBody>
                  <a:tcPr/>
                </a:tc>
                <a:tc>
                  <a:txBody>
                    <a:bodyPr/>
                    <a:lstStyle/>
                    <a:p>
                      <a:pPr algn="ctr">
                        <a:spcAft>
                          <a:spcPts val="0"/>
                        </a:spcAft>
                      </a:pPr>
                      <a:r>
                        <a:rPr lang="es-CO" sz="1000">
                          <a:effectLst/>
                        </a:rPr>
                        <a:t>1.5.3</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Intercambiar experiencias y opiniones sobre resultados de pruebas realizadas</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a:t>
                      </a:r>
                    </a:p>
                    <a:p>
                      <a:pPr algn="ctr">
                        <a:spcAft>
                          <a:spcPts val="0"/>
                        </a:spcAft>
                      </a:pPr>
                      <a:r>
                        <a:rPr lang="es-CO" sz="1000">
                          <a:effectLst/>
                        </a:rPr>
                        <a:t>Reuniones de la meza de trabajo</a:t>
                      </a:r>
                    </a:p>
                    <a:p>
                      <a:pPr algn="ctr">
                        <a:spcAft>
                          <a:spcPts val="0"/>
                        </a:spcAft>
                      </a:pPr>
                      <a:r>
                        <a:rPr lang="es-CO" sz="1000">
                          <a:effectLst/>
                        </a:rPr>
                        <a:t>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COORD. ACADÉMICO</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100.000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16/07/14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16/07/14</a:t>
                      </a:r>
                      <a:endParaRPr lang="es-CO" sz="1000">
                        <a:effectLst/>
                        <a:latin typeface="Times New Roman"/>
                        <a:ea typeface="Times New Roman"/>
                        <a:cs typeface="Times New Roman"/>
                      </a:endParaRPr>
                    </a:p>
                  </a:txBody>
                  <a:tcPr marL="17558" marR="17558" marT="0" marB="0" anchor="ctr"/>
                </a:tc>
                <a:tc vMerge="1">
                  <a:txBody>
                    <a:bodyPr/>
                    <a:lstStyle/>
                    <a:p>
                      <a:endParaRPr lang="es-CO"/>
                    </a:p>
                  </a:txBody>
                  <a:tcPr/>
                </a:tc>
              </a:tr>
              <a:tr h="515023">
                <a:tc>
                  <a:txBody>
                    <a:bodyPr/>
                    <a:lstStyle/>
                    <a:p>
                      <a:pPr algn="ctr">
                        <a:spcAft>
                          <a:spcPts val="0"/>
                        </a:spcAft>
                      </a:pPr>
                      <a:r>
                        <a:rPr lang="es-CO" sz="1000">
                          <a:effectLst/>
                        </a:rPr>
                        <a:t>Evaluar la usabilidad de las aulas de informática por parte de los docentes, estudiantes y padres de familia de la Institución Educativa San Pedro Claver de San Pedro Sucre</a:t>
                      </a:r>
                      <a:endParaRPr lang="es-CO" sz="1000">
                        <a:effectLst/>
                        <a:latin typeface="Times New Roman"/>
                        <a:ea typeface="Times New Roman"/>
                        <a:cs typeface="Times New Roman"/>
                      </a:endParaRPr>
                    </a:p>
                  </a:txBody>
                  <a:tcPr marL="17558" marR="17558" marT="0" marB="0"/>
                </a:tc>
                <a:tc>
                  <a:txBody>
                    <a:bodyPr/>
                    <a:lstStyle/>
                    <a:p>
                      <a:pPr algn="ctr">
                        <a:spcAft>
                          <a:spcPts val="0"/>
                        </a:spcAft>
                      </a:pPr>
                      <a:r>
                        <a:rPr lang="es-CO" sz="1000">
                          <a:effectLst/>
                        </a:rPr>
                        <a:t>1.6.1</a:t>
                      </a:r>
                      <a:endParaRPr lang="es-CO" sz="1000">
                        <a:effectLst/>
                        <a:latin typeface="Times New Roman"/>
                        <a:ea typeface="Times New Roman"/>
                        <a:cs typeface="Times New Roman"/>
                      </a:endParaRPr>
                    </a:p>
                  </a:txBody>
                  <a:tcPr marL="17558" marR="17558" marT="0" marB="0" anchor="ctr"/>
                </a:tc>
                <a:tc>
                  <a:txBody>
                    <a:bodyPr/>
                    <a:lstStyle/>
                    <a:p>
                      <a:pPr>
                        <a:spcAft>
                          <a:spcPts val="0"/>
                        </a:spcAft>
                      </a:pPr>
                      <a:r>
                        <a:rPr lang="es-CO" sz="1000">
                          <a:effectLst/>
                        </a:rPr>
                        <a:t>Determinar un plan de funcionamiento pedagógico del proyecto</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Papelería</a:t>
                      </a:r>
                    </a:p>
                    <a:p>
                      <a:pPr algn="ctr">
                        <a:spcAft>
                          <a:spcPts val="0"/>
                        </a:spcAft>
                      </a:pPr>
                      <a:r>
                        <a:rPr lang="es-CO" sz="1000">
                          <a:effectLst/>
                        </a:rPr>
                        <a:t>computadores</a:t>
                      </a:r>
                    </a:p>
                    <a:p>
                      <a:pPr algn="ctr">
                        <a:spcAft>
                          <a:spcPts val="0"/>
                        </a:spcAft>
                      </a:pPr>
                      <a:r>
                        <a:rPr lang="es-CO" sz="1000">
                          <a:effectLst/>
                        </a:rPr>
                        <a:t> </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GERENTE DEL PROYECTO</a:t>
                      </a:r>
                      <a:endParaRPr lang="es-CO" sz="1000">
                        <a:effectLst/>
                        <a:latin typeface="Times New Roman"/>
                        <a:ea typeface="Times New Roman"/>
                        <a:cs typeface="Times New Roman"/>
                      </a:endParaRPr>
                    </a:p>
                  </a:txBody>
                  <a:tcPr marL="17558" marR="17558" marT="0" marB="0" anchor="ctr"/>
                </a:tc>
                <a:tc>
                  <a:txBody>
                    <a:bodyPr/>
                    <a:lstStyle/>
                    <a:p>
                      <a:pPr algn="r">
                        <a:spcAft>
                          <a:spcPts val="0"/>
                        </a:spcAft>
                      </a:pPr>
                      <a:r>
                        <a:rPr lang="es-CO" sz="1000">
                          <a:effectLst/>
                        </a:rPr>
                        <a:t>300.000</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17/07/14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a:effectLst/>
                        </a:rPr>
                        <a:t>17/07/14</a:t>
                      </a:r>
                      <a:endParaRPr lang="es-CO" sz="1000">
                        <a:effectLst/>
                        <a:latin typeface="Times New Roman"/>
                        <a:ea typeface="Times New Roman"/>
                        <a:cs typeface="Times New Roman"/>
                      </a:endParaRPr>
                    </a:p>
                  </a:txBody>
                  <a:tcPr marL="17558" marR="17558" marT="0" marB="0" anchor="ctr"/>
                </a:tc>
                <a:tc>
                  <a:txBody>
                    <a:bodyPr/>
                    <a:lstStyle/>
                    <a:p>
                      <a:pPr algn="ctr">
                        <a:spcAft>
                          <a:spcPts val="0"/>
                        </a:spcAft>
                      </a:pPr>
                      <a:r>
                        <a:rPr lang="es-CO" sz="1000" dirty="0">
                          <a:effectLst/>
                        </a:rPr>
                        <a:t>Se verifica el buen estado de las aulas para fortalecer la actividad pedagógica de la institución</a:t>
                      </a:r>
                      <a:endParaRPr lang="es-CO" sz="1000" dirty="0">
                        <a:effectLst/>
                        <a:latin typeface="Times New Roman"/>
                        <a:ea typeface="Times New Roman"/>
                        <a:cs typeface="Times New Roman"/>
                      </a:endParaRPr>
                    </a:p>
                  </a:txBody>
                  <a:tcPr marL="17558" marR="17558" marT="0" marB="0" anchor="ctr"/>
                </a:tc>
              </a:tr>
            </a:tbl>
          </a:graphicData>
        </a:graphic>
      </p:graphicFrame>
    </p:spTree>
    <p:extLst>
      <p:ext uri="{BB962C8B-B14F-4D97-AF65-F5344CB8AC3E}">
        <p14:creationId xmlns:p14="http://schemas.microsoft.com/office/powerpoint/2010/main" val="1816696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1252816"/>
            <a:ext cx="8064896" cy="2031325"/>
          </a:xfrm>
          <a:prstGeom prst="rect">
            <a:avLst/>
          </a:prstGeom>
        </p:spPr>
        <p:txBody>
          <a:bodyPr wrap="square">
            <a:spAutoFit/>
          </a:bodyPr>
          <a:lstStyle/>
          <a:p>
            <a:pPr algn="ctr"/>
            <a:r>
              <a:rPr lang="es-CO" b="1" dirty="0"/>
              <a:t>PRESUPUESTO</a:t>
            </a:r>
            <a:r>
              <a:rPr lang="es-CO" dirty="0"/>
              <a:t>. </a:t>
            </a:r>
            <a:endParaRPr lang="es-CO" dirty="0" smtClean="0"/>
          </a:p>
          <a:p>
            <a:pPr algn="just"/>
            <a:endParaRPr lang="es-CO" dirty="0"/>
          </a:p>
          <a:p>
            <a:pPr algn="just"/>
            <a:r>
              <a:rPr lang="es-CO" dirty="0"/>
              <a:t>Se elabora a través de una tabla donde se detallan los recursos materiales y humanos, especificando los costos para la presentación del presupuesto necesario para la ejecución del proyecto adecuación de infraestructura y usabilidad de las aulas de informática en la Institución Educativa San Pedro Claver.</a:t>
            </a:r>
          </a:p>
        </p:txBody>
      </p:sp>
    </p:spTree>
    <p:extLst>
      <p:ext uri="{BB962C8B-B14F-4D97-AF65-F5344CB8AC3E}">
        <p14:creationId xmlns:p14="http://schemas.microsoft.com/office/powerpoint/2010/main" val="1900319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718223715"/>
              </p:ext>
            </p:extLst>
          </p:nvPr>
        </p:nvGraphicFramePr>
        <p:xfrm>
          <a:off x="755577" y="1461479"/>
          <a:ext cx="7632848" cy="4720909"/>
        </p:xfrm>
        <a:graphic>
          <a:graphicData uri="http://schemas.openxmlformats.org/drawingml/2006/table">
            <a:tbl>
              <a:tblPr>
                <a:tableStyleId>{5C22544A-7EE6-4342-B048-85BDC9FD1C3A}</a:tableStyleId>
              </a:tblPr>
              <a:tblGrid>
                <a:gridCol w="2795368"/>
                <a:gridCol w="874289"/>
                <a:gridCol w="874289"/>
                <a:gridCol w="3088902"/>
              </a:tblGrid>
              <a:tr h="302853">
                <a:tc>
                  <a:txBody>
                    <a:bodyPr/>
                    <a:lstStyle/>
                    <a:p>
                      <a:pPr algn="ctr">
                        <a:spcAft>
                          <a:spcPts val="0"/>
                        </a:spcAft>
                      </a:pPr>
                      <a:r>
                        <a:rPr lang="es-CO" sz="1100">
                          <a:effectLst/>
                        </a:rPr>
                        <a:t>. CANTIDAD</a:t>
                      </a:r>
                      <a:endParaRPr lang="es-CO" sz="1100">
                        <a:solidFill>
                          <a:srgbClr val="000000"/>
                        </a:solidFill>
                        <a:effectLst/>
                        <a:latin typeface="Arial"/>
                        <a:ea typeface="Times New Roman"/>
                      </a:endParaRPr>
                    </a:p>
                  </a:txBody>
                  <a:tcPr marL="39503" marR="39503" marT="0" marB="0" anchor="ctr"/>
                </a:tc>
                <a:tc gridSpan="2">
                  <a:txBody>
                    <a:bodyPr/>
                    <a:lstStyle/>
                    <a:p>
                      <a:pPr algn="ctr">
                        <a:spcAft>
                          <a:spcPts val="0"/>
                        </a:spcAft>
                      </a:pPr>
                      <a:r>
                        <a:rPr lang="es-CO" sz="1100">
                          <a:effectLst/>
                        </a:rPr>
                        <a:t>MATERIALES</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ctr">
                        <a:spcAft>
                          <a:spcPts val="0"/>
                        </a:spcAft>
                      </a:pPr>
                      <a:r>
                        <a:rPr lang="es-CO" sz="1100">
                          <a:effectLst/>
                        </a:rPr>
                        <a:t>COSTO PESOS $</a:t>
                      </a:r>
                      <a:endParaRPr lang="es-CO" sz="1100">
                        <a:solidFill>
                          <a:srgbClr val="000000"/>
                        </a:solidFill>
                        <a:effectLst/>
                        <a:latin typeface="Arial"/>
                        <a:ea typeface="Times New Roman"/>
                      </a:endParaRPr>
                    </a:p>
                  </a:txBody>
                  <a:tcPr marL="39503" marR="39503" marT="0" marB="0" anchor="ctr"/>
                </a:tc>
              </a:tr>
              <a:tr h="351133">
                <a:tc>
                  <a:txBody>
                    <a:bodyPr/>
                    <a:lstStyle/>
                    <a:p>
                      <a:pPr algn="ctr">
                        <a:spcAft>
                          <a:spcPts val="0"/>
                        </a:spcAft>
                      </a:pPr>
                      <a:r>
                        <a:rPr lang="es-CO" sz="1100">
                          <a:effectLst/>
                        </a:rPr>
                        <a:t>2</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Resma de papel tipo carta</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$16.200</a:t>
                      </a:r>
                      <a:endParaRPr lang="es-CO" sz="1100">
                        <a:solidFill>
                          <a:srgbClr val="000000"/>
                        </a:solidFill>
                        <a:effectLst/>
                        <a:latin typeface="Arial"/>
                        <a:ea typeface="Times New Roman"/>
                      </a:endParaRPr>
                    </a:p>
                  </a:txBody>
                  <a:tcPr marL="39503" marR="39503" marT="0" marB="0" anchor="ctr"/>
                </a:tc>
              </a:tr>
              <a:tr h="263350">
                <a:tc>
                  <a:txBody>
                    <a:bodyPr/>
                    <a:lstStyle/>
                    <a:p>
                      <a:pPr algn="ctr">
                        <a:spcAft>
                          <a:spcPts val="0"/>
                        </a:spcAft>
                      </a:pPr>
                      <a:r>
                        <a:rPr lang="es-CO" sz="1100">
                          <a:effectLst/>
                        </a:rPr>
                        <a:t>1</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Caja de Bolígrafos</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$ 5.000</a:t>
                      </a:r>
                      <a:endParaRPr lang="es-CO" sz="1100">
                        <a:solidFill>
                          <a:srgbClr val="000000"/>
                        </a:solidFill>
                        <a:effectLst/>
                        <a:latin typeface="Arial"/>
                        <a:ea typeface="Times New Roman"/>
                      </a:endParaRPr>
                    </a:p>
                  </a:txBody>
                  <a:tcPr marL="39503" marR="39503" marT="0" marB="0" anchor="ctr"/>
                </a:tc>
              </a:tr>
              <a:tr h="351133">
                <a:tc>
                  <a:txBody>
                    <a:bodyPr/>
                    <a:lstStyle/>
                    <a:p>
                      <a:pPr algn="ctr">
                        <a:spcAft>
                          <a:spcPts val="0"/>
                        </a:spcAft>
                      </a:pPr>
                      <a:r>
                        <a:rPr lang="es-CO" sz="1100">
                          <a:effectLst/>
                        </a:rPr>
                        <a:t>15</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Imágenes Fotográficas</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$ 40.000</a:t>
                      </a:r>
                      <a:endParaRPr lang="es-CO" sz="1100">
                        <a:solidFill>
                          <a:srgbClr val="000000"/>
                        </a:solidFill>
                        <a:effectLst/>
                        <a:latin typeface="Arial"/>
                        <a:ea typeface="Times New Roman"/>
                      </a:endParaRPr>
                    </a:p>
                  </a:txBody>
                  <a:tcPr marL="39503" marR="39503" marT="0" marB="0" anchor="ctr"/>
                </a:tc>
              </a:tr>
              <a:tr h="103511">
                <a:tc>
                  <a:txBody>
                    <a:bodyPr/>
                    <a:lstStyle/>
                    <a:p>
                      <a:pPr algn="ctr">
                        <a:spcAft>
                          <a:spcPts val="0"/>
                        </a:spcAft>
                      </a:pPr>
                      <a:r>
                        <a:rPr lang="es-CO" sz="1100">
                          <a:effectLst/>
                        </a:rPr>
                        <a:t>2</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Contrato</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$ 300.000</a:t>
                      </a:r>
                      <a:endParaRPr lang="es-CO" sz="1100">
                        <a:solidFill>
                          <a:srgbClr val="000000"/>
                        </a:solidFill>
                        <a:effectLst/>
                        <a:latin typeface="Arial"/>
                        <a:ea typeface="Times New Roman"/>
                      </a:endParaRPr>
                    </a:p>
                  </a:txBody>
                  <a:tcPr marL="39503" marR="39503" marT="0" marB="0" anchor="ctr"/>
                </a:tc>
              </a:tr>
              <a:tr h="103511">
                <a:tc>
                  <a:txBody>
                    <a:bodyPr/>
                    <a:lstStyle/>
                    <a:p>
                      <a:pPr algn="ctr">
                        <a:spcAft>
                          <a:spcPts val="0"/>
                        </a:spcAft>
                      </a:pPr>
                      <a:r>
                        <a:rPr lang="es-CO" sz="1100">
                          <a:effectLst/>
                        </a:rPr>
                        <a:t>4</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Planos</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$ 2´000.000</a:t>
                      </a:r>
                      <a:endParaRPr lang="es-CO" sz="1100">
                        <a:solidFill>
                          <a:srgbClr val="000000"/>
                        </a:solidFill>
                        <a:effectLst/>
                        <a:latin typeface="Arial"/>
                        <a:ea typeface="Times New Roman"/>
                      </a:endParaRPr>
                    </a:p>
                  </a:txBody>
                  <a:tcPr marL="39503" marR="39503" marT="0" marB="0" anchor="ctr"/>
                </a:tc>
              </a:tr>
              <a:tr h="403803">
                <a:tc>
                  <a:txBody>
                    <a:bodyPr/>
                    <a:lstStyle/>
                    <a:p>
                      <a:pPr algn="ctr">
                        <a:spcAft>
                          <a:spcPts val="0"/>
                        </a:spcAft>
                      </a:pPr>
                      <a:r>
                        <a:rPr lang="es-CO" sz="1100">
                          <a:effectLst/>
                        </a:rPr>
                        <a:t>200 metros</a:t>
                      </a:r>
                      <a:endParaRPr lang="es-CO" sz="1100">
                        <a:solidFill>
                          <a:srgbClr val="000000"/>
                        </a:solidFill>
                        <a:effectLst/>
                        <a:latin typeface="Arial"/>
                        <a:ea typeface="Times New Roman"/>
                      </a:endParaRPr>
                    </a:p>
                  </a:txBody>
                  <a:tcPr marL="39503" marR="39503" marT="0" marB="0" anchor="ctr"/>
                </a:tc>
                <a:tc gridSpan="2">
                  <a:txBody>
                    <a:bodyPr/>
                    <a:lstStyle/>
                    <a:p>
                      <a:pPr>
                        <a:lnSpc>
                          <a:spcPct val="115000"/>
                        </a:lnSpc>
                        <a:spcAft>
                          <a:spcPts val="0"/>
                        </a:spcAft>
                      </a:pPr>
                      <a:r>
                        <a:rPr lang="es-CO" sz="1100">
                          <a:effectLst/>
                        </a:rPr>
                        <a:t>Cableado, Accesorios</a:t>
                      </a:r>
                      <a:endParaRPr lang="es-CO" sz="1100">
                        <a:effectLst/>
                        <a:latin typeface="Times New Roman"/>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$ 3´300.000</a:t>
                      </a:r>
                      <a:endParaRPr lang="es-CO" sz="1100">
                        <a:solidFill>
                          <a:srgbClr val="000000"/>
                        </a:solidFill>
                        <a:effectLst/>
                        <a:latin typeface="Arial"/>
                        <a:ea typeface="Times New Roman"/>
                      </a:endParaRPr>
                    </a:p>
                  </a:txBody>
                  <a:tcPr marL="39503" marR="39503" marT="0" marB="0" anchor="ctr"/>
                </a:tc>
              </a:tr>
              <a:tr h="614483">
                <a:tc>
                  <a:txBody>
                    <a:bodyPr/>
                    <a:lstStyle/>
                    <a:p>
                      <a:pPr algn="ctr">
                        <a:spcAft>
                          <a:spcPts val="0"/>
                        </a:spcAft>
                      </a:pPr>
                      <a:r>
                        <a:rPr lang="es-CO" sz="1100">
                          <a:effectLst/>
                        </a:rPr>
                        <a:t>7</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Aires Acondicionados lámparas mesas y silletería.</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$ 12´500.000</a:t>
                      </a:r>
                      <a:endParaRPr lang="es-CO" sz="1100">
                        <a:solidFill>
                          <a:srgbClr val="000000"/>
                        </a:solidFill>
                        <a:effectLst/>
                        <a:latin typeface="Arial"/>
                        <a:ea typeface="Times New Roman"/>
                      </a:endParaRPr>
                    </a:p>
                  </a:txBody>
                  <a:tcPr marL="39503" marR="39503" marT="0" marB="0" anchor="ctr"/>
                </a:tc>
              </a:tr>
              <a:tr h="790050">
                <a:tc>
                  <a:txBody>
                    <a:bodyPr/>
                    <a:lstStyle/>
                    <a:p>
                      <a:pPr algn="ctr">
                        <a:spcAft>
                          <a:spcPts val="0"/>
                        </a:spcAft>
                      </a:pPr>
                      <a:r>
                        <a:rPr lang="es-CO" sz="1100">
                          <a:effectLst/>
                        </a:rPr>
                        <a:t> </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ES" sz="1100">
                          <a:effectLst/>
                        </a:rPr>
                        <a:t>Estabilizadores, mesas, Equipos de Computadores, Impresoras</a:t>
                      </a:r>
                      <a:endParaRPr lang="es-CO" sz="1100">
                        <a:effectLst/>
                        <a:latin typeface="Times New Roman"/>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$ 17´300.000</a:t>
                      </a:r>
                      <a:endParaRPr lang="es-CO" sz="1100">
                        <a:solidFill>
                          <a:srgbClr val="000000"/>
                        </a:solidFill>
                        <a:effectLst/>
                        <a:latin typeface="Arial"/>
                        <a:ea typeface="Times New Roman"/>
                      </a:endParaRPr>
                    </a:p>
                  </a:txBody>
                  <a:tcPr marL="39503" marR="39503" marT="0" marB="0" anchor="ctr"/>
                </a:tc>
              </a:tr>
              <a:tr h="438917">
                <a:tc>
                  <a:txBody>
                    <a:bodyPr/>
                    <a:lstStyle/>
                    <a:p>
                      <a:pPr algn="ctr">
                        <a:spcAft>
                          <a:spcPts val="0"/>
                        </a:spcAft>
                      </a:pPr>
                      <a:r>
                        <a:rPr lang="es-CO" sz="1100">
                          <a:effectLst/>
                        </a:rPr>
                        <a:t> </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ES" sz="1100">
                          <a:effectLst/>
                        </a:rPr>
                        <a:t>Enciclopedias, software: Cabri, y Derive</a:t>
                      </a:r>
                      <a:endParaRPr lang="es-CO" sz="1100">
                        <a:effectLst/>
                        <a:latin typeface="Times New Roman"/>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$ 1´500.000</a:t>
                      </a:r>
                      <a:endParaRPr lang="es-CO" sz="1100">
                        <a:solidFill>
                          <a:srgbClr val="000000"/>
                        </a:solidFill>
                        <a:effectLst/>
                        <a:latin typeface="Arial"/>
                        <a:ea typeface="Times New Roman"/>
                      </a:endParaRPr>
                    </a:p>
                  </a:txBody>
                  <a:tcPr marL="39503" marR="39503" marT="0" marB="0" anchor="ctr"/>
                </a:tc>
              </a:tr>
              <a:tr h="351133">
                <a:tc>
                  <a:txBody>
                    <a:bodyPr/>
                    <a:lstStyle/>
                    <a:p>
                      <a:pPr algn="ctr">
                        <a:spcAft>
                          <a:spcPts val="0"/>
                        </a:spcAft>
                      </a:pPr>
                      <a:r>
                        <a:rPr lang="es-CO" sz="1100">
                          <a:effectLst/>
                        </a:rPr>
                        <a:t>575</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Reuniones de la meza de trabajo.</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$ 400.000</a:t>
                      </a:r>
                      <a:endParaRPr lang="es-CO" sz="1100">
                        <a:solidFill>
                          <a:srgbClr val="000000"/>
                        </a:solidFill>
                        <a:effectLst/>
                        <a:latin typeface="Arial"/>
                        <a:ea typeface="Times New Roman"/>
                      </a:endParaRPr>
                    </a:p>
                  </a:txBody>
                  <a:tcPr marL="39503" marR="39503" marT="0" marB="0" anchor="ctr"/>
                </a:tc>
              </a:tr>
              <a:tr h="175567">
                <a:tc>
                  <a:txBody>
                    <a:bodyPr/>
                    <a:lstStyle/>
                    <a:p>
                      <a:pPr algn="ctr">
                        <a:spcAft>
                          <a:spcPts val="0"/>
                        </a:spcAft>
                      </a:pPr>
                      <a:r>
                        <a:rPr lang="es-CO" sz="1100">
                          <a:effectLst/>
                        </a:rPr>
                        <a:t> </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Transporte</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$ 100.000</a:t>
                      </a:r>
                      <a:endParaRPr lang="es-CO" sz="1100">
                        <a:solidFill>
                          <a:srgbClr val="000000"/>
                        </a:solidFill>
                        <a:effectLst/>
                        <a:latin typeface="Arial"/>
                        <a:ea typeface="Times New Roman"/>
                      </a:endParaRPr>
                    </a:p>
                  </a:txBody>
                  <a:tcPr marL="39503" marR="39503" marT="0" marB="0" anchor="ctr"/>
                </a:tc>
              </a:tr>
              <a:tr h="175567">
                <a:tc>
                  <a:txBody>
                    <a:bodyPr/>
                    <a:lstStyle/>
                    <a:p>
                      <a:pPr algn="ctr">
                        <a:spcAft>
                          <a:spcPts val="0"/>
                        </a:spcAft>
                      </a:pPr>
                      <a:r>
                        <a:rPr lang="es-CO" sz="1100">
                          <a:effectLst/>
                        </a:rPr>
                        <a:t> </a:t>
                      </a:r>
                      <a:endParaRPr lang="es-CO" sz="1100">
                        <a:solidFill>
                          <a:srgbClr val="000000"/>
                        </a:solidFill>
                        <a:effectLst/>
                        <a:latin typeface="Arial"/>
                        <a:ea typeface="Times New Roman"/>
                      </a:endParaRPr>
                    </a:p>
                  </a:txBody>
                  <a:tcPr marL="39503" marR="39503" marT="0" marB="0" anchor="ctr"/>
                </a:tc>
                <a:tc gridSpan="2">
                  <a:txBody>
                    <a:bodyPr/>
                    <a:lstStyle/>
                    <a:p>
                      <a:pPr>
                        <a:spcAft>
                          <a:spcPts val="0"/>
                        </a:spcAft>
                      </a:pPr>
                      <a:r>
                        <a:rPr lang="es-CO" sz="1100">
                          <a:effectLst/>
                        </a:rPr>
                        <a:t>Imprevistos</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a:txBody>
                    <a:bodyPr/>
                    <a:lstStyle/>
                    <a:p>
                      <a:pPr algn="r">
                        <a:spcAft>
                          <a:spcPts val="0"/>
                        </a:spcAft>
                      </a:pPr>
                      <a:r>
                        <a:rPr lang="es-CO" sz="1100">
                          <a:effectLst/>
                        </a:rPr>
                        <a:t>$ 100.000</a:t>
                      </a:r>
                      <a:endParaRPr lang="es-CO" sz="1100">
                        <a:solidFill>
                          <a:srgbClr val="000000"/>
                        </a:solidFill>
                        <a:effectLst/>
                        <a:latin typeface="Arial"/>
                        <a:ea typeface="Times New Roman"/>
                      </a:endParaRPr>
                    </a:p>
                  </a:txBody>
                  <a:tcPr marL="39503" marR="39503" marT="0" marB="0" anchor="ctr"/>
                </a:tc>
              </a:tr>
              <a:tr h="100951">
                <a:tc gridSpan="2">
                  <a:txBody>
                    <a:bodyPr/>
                    <a:lstStyle/>
                    <a:p>
                      <a:pPr algn="ctr">
                        <a:spcAft>
                          <a:spcPts val="0"/>
                        </a:spcAft>
                      </a:pPr>
                      <a:r>
                        <a:rPr lang="es-CO" sz="1100">
                          <a:effectLst/>
                        </a:rPr>
                        <a:t>TOTAL</a:t>
                      </a:r>
                      <a:endParaRPr lang="es-CO" sz="1100">
                        <a:solidFill>
                          <a:srgbClr val="000000"/>
                        </a:solidFill>
                        <a:effectLst/>
                        <a:latin typeface="Arial"/>
                        <a:ea typeface="Times New Roman"/>
                      </a:endParaRPr>
                    </a:p>
                  </a:txBody>
                  <a:tcPr marL="39503" marR="39503" marT="0" marB="0" anchor="ctr"/>
                </a:tc>
                <a:tc hMerge="1">
                  <a:txBody>
                    <a:bodyPr/>
                    <a:lstStyle/>
                    <a:p>
                      <a:endParaRPr lang="es-CO"/>
                    </a:p>
                  </a:txBody>
                  <a:tcPr/>
                </a:tc>
                <a:tc gridSpan="2">
                  <a:txBody>
                    <a:bodyPr/>
                    <a:lstStyle/>
                    <a:p>
                      <a:pPr algn="r">
                        <a:spcAft>
                          <a:spcPts val="0"/>
                        </a:spcAft>
                      </a:pPr>
                      <a:r>
                        <a:rPr lang="es-CO" sz="1100" dirty="0">
                          <a:effectLst/>
                        </a:rPr>
                        <a:t>$33´661.200</a:t>
                      </a:r>
                      <a:endParaRPr lang="es-CO" sz="1100" dirty="0">
                        <a:solidFill>
                          <a:srgbClr val="000000"/>
                        </a:solidFill>
                        <a:effectLst/>
                        <a:latin typeface="Arial"/>
                        <a:ea typeface="Times New Roman"/>
                      </a:endParaRPr>
                    </a:p>
                  </a:txBody>
                  <a:tcPr marL="39503" marR="39503" marT="0" marB="0" anchor="ctr"/>
                </a:tc>
                <a:tc hMerge="1">
                  <a:txBody>
                    <a:bodyPr/>
                    <a:lstStyle/>
                    <a:p>
                      <a:endParaRPr lang="es-CO"/>
                    </a:p>
                  </a:txBody>
                  <a:tcPr/>
                </a:tc>
              </a:tr>
            </a:tbl>
          </a:graphicData>
        </a:graphic>
      </p:graphicFrame>
    </p:spTree>
    <p:extLst>
      <p:ext uri="{BB962C8B-B14F-4D97-AF65-F5344CB8AC3E}">
        <p14:creationId xmlns:p14="http://schemas.microsoft.com/office/powerpoint/2010/main" val="18146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85297728"/>
              </p:ext>
            </p:extLst>
          </p:nvPr>
        </p:nvGraphicFramePr>
        <p:xfrm>
          <a:off x="755576" y="980728"/>
          <a:ext cx="8064896" cy="2208530"/>
        </p:xfrm>
        <a:graphic>
          <a:graphicData uri="http://schemas.openxmlformats.org/drawingml/2006/table">
            <a:tbl>
              <a:tblPr firstRow="1" firstCol="1" bandRow="1">
                <a:tableStyleId>{5C22544A-7EE6-4342-B048-85BDC9FD1C3A}</a:tableStyleId>
              </a:tblPr>
              <a:tblGrid>
                <a:gridCol w="5606583"/>
                <a:gridCol w="2458313"/>
              </a:tblGrid>
              <a:tr h="379730">
                <a:tc>
                  <a:txBody>
                    <a:bodyPr/>
                    <a:lstStyle/>
                    <a:p>
                      <a:pPr algn="ctr">
                        <a:spcAft>
                          <a:spcPts val="0"/>
                        </a:spcAft>
                      </a:pPr>
                      <a:r>
                        <a:rPr lang="es-ES" sz="2000" dirty="0">
                          <a:ln>
                            <a:noFill/>
                          </a:ln>
                          <a:effectLst>
                            <a:outerShdw blurRad="38100" dist="25400" dir="5400000" algn="ctr">
                              <a:srgbClr val="6E747A">
                                <a:alpha val="43000"/>
                              </a:srgbClr>
                            </a:outerShdw>
                          </a:effectLst>
                        </a:rPr>
                        <a:t>RECURSO HUMANO</a:t>
                      </a:r>
                      <a:endParaRPr lang="es-CO" sz="2000" dirty="0">
                        <a:effectLst/>
                        <a:latin typeface="Times New Roman"/>
                        <a:ea typeface="Times New Roman"/>
                        <a:cs typeface="Times New Roman"/>
                      </a:endParaRPr>
                    </a:p>
                  </a:txBody>
                  <a:tcPr marL="68580" marR="68580" marT="0" marB="0" anchor="ctr"/>
                </a:tc>
                <a:tc>
                  <a:txBody>
                    <a:bodyPr/>
                    <a:lstStyle/>
                    <a:p>
                      <a:pPr algn="ctr">
                        <a:spcAft>
                          <a:spcPts val="0"/>
                        </a:spcAft>
                      </a:pPr>
                      <a:r>
                        <a:rPr lang="es-ES" sz="2000">
                          <a:ln>
                            <a:noFill/>
                          </a:ln>
                          <a:effectLst>
                            <a:outerShdw blurRad="38100" dist="25400" dir="5400000" algn="ctr">
                              <a:srgbClr val="6E747A">
                                <a:alpha val="43000"/>
                              </a:srgbClr>
                            </a:outerShdw>
                          </a:effectLst>
                        </a:rPr>
                        <a:t>COSTO PESOS $</a:t>
                      </a:r>
                      <a:endParaRPr lang="es-CO" sz="2000">
                        <a:effectLst/>
                        <a:latin typeface="Times New Roman"/>
                        <a:ea typeface="Times New Roman"/>
                        <a:cs typeface="Times New Roman"/>
                      </a:endParaRPr>
                    </a:p>
                  </a:txBody>
                  <a:tcPr marL="68580" marR="68580" marT="0" marB="0" anchor="ctr"/>
                </a:tc>
              </a:tr>
              <a:tr h="288290">
                <a:tc>
                  <a:txBody>
                    <a:bodyPr/>
                    <a:lstStyle/>
                    <a:p>
                      <a:pPr>
                        <a:spcAft>
                          <a:spcPts val="0"/>
                        </a:spcAft>
                      </a:pPr>
                      <a:r>
                        <a:rPr lang="es-ES" sz="2000">
                          <a:effectLst/>
                        </a:rPr>
                        <a:t>TÉCNICO EN SISTEMAS</a:t>
                      </a:r>
                      <a:endParaRPr lang="es-CO" sz="2000">
                        <a:effectLst/>
                        <a:latin typeface="Times New Roman"/>
                        <a:ea typeface="Times New Roman"/>
                        <a:cs typeface="Times New Roman"/>
                      </a:endParaRPr>
                    </a:p>
                  </a:txBody>
                  <a:tcPr marL="68580" marR="68580" marT="0" marB="0" anchor="ctr"/>
                </a:tc>
                <a:tc>
                  <a:txBody>
                    <a:bodyPr/>
                    <a:lstStyle/>
                    <a:p>
                      <a:pPr algn="ctr">
                        <a:spcAft>
                          <a:spcPts val="0"/>
                        </a:spcAft>
                      </a:pPr>
                      <a:r>
                        <a:rPr lang="es-ES" sz="2000">
                          <a:effectLst/>
                        </a:rPr>
                        <a:t>$1.200.000</a:t>
                      </a:r>
                      <a:endParaRPr lang="es-CO" sz="2000">
                        <a:effectLst/>
                        <a:latin typeface="Times New Roman"/>
                        <a:ea typeface="Times New Roman"/>
                        <a:cs typeface="Times New Roman"/>
                      </a:endParaRPr>
                    </a:p>
                  </a:txBody>
                  <a:tcPr marL="68580" marR="68580" marT="0" marB="0" anchor="ctr"/>
                </a:tc>
              </a:tr>
              <a:tr h="288290">
                <a:tc>
                  <a:txBody>
                    <a:bodyPr/>
                    <a:lstStyle/>
                    <a:p>
                      <a:pPr>
                        <a:spcAft>
                          <a:spcPts val="0"/>
                        </a:spcAft>
                      </a:pPr>
                      <a:r>
                        <a:rPr lang="es-ES" sz="2000">
                          <a:effectLst/>
                        </a:rPr>
                        <a:t>AUXILIAR DE INSTALACIÓN</a:t>
                      </a:r>
                      <a:endParaRPr lang="es-CO" sz="2000">
                        <a:effectLst/>
                        <a:latin typeface="Times New Roman"/>
                        <a:ea typeface="Times New Roman"/>
                        <a:cs typeface="Times New Roman"/>
                      </a:endParaRPr>
                    </a:p>
                  </a:txBody>
                  <a:tcPr marL="68580" marR="68580" marT="0" marB="0" anchor="ctr"/>
                </a:tc>
                <a:tc>
                  <a:txBody>
                    <a:bodyPr/>
                    <a:lstStyle/>
                    <a:p>
                      <a:pPr algn="ctr">
                        <a:spcAft>
                          <a:spcPts val="0"/>
                        </a:spcAft>
                      </a:pPr>
                      <a:r>
                        <a:rPr lang="es-ES" sz="2000">
                          <a:effectLst/>
                        </a:rPr>
                        <a:t>$ 800.000</a:t>
                      </a:r>
                      <a:endParaRPr lang="es-CO" sz="2000">
                        <a:effectLst/>
                        <a:latin typeface="Times New Roman"/>
                        <a:ea typeface="Times New Roman"/>
                        <a:cs typeface="Times New Roman"/>
                      </a:endParaRPr>
                    </a:p>
                  </a:txBody>
                  <a:tcPr marL="68580" marR="68580" marT="0" marB="0" anchor="ctr"/>
                </a:tc>
              </a:tr>
              <a:tr h="288290">
                <a:tc>
                  <a:txBody>
                    <a:bodyPr/>
                    <a:lstStyle/>
                    <a:p>
                      <a:pPr>
                        <a:spcAft>
                          <a:spcPts val="0"/>
                        </a:spcAft>
                      </a:pPr>
                      <a:r>
                        <a:rPr lang="es-ES" sz="2000">
                          <a:effectLst/>
                        </a:rPr>
                        <a:t>JEFE DE ADECUACIÓN E INSTALACIONES</a:t>
                      </a:r>
                      <a:endParaRPr lang="es-CO" sz="2000">
                        <a:effectLst/>
                        <a:latin typeface="Times New Roman"/>
                        <a:ea typeface="Times New Roman"/>
                        <a:cs typeface="Times New Roman"/>
                      </a:endParaRPr>
                    </a:p>
                  </a:txBody>
                  <a:tcPr marL="68580" marR="68580" marT="0" marB="0" anchor="ctr"/>
                </a:tc>
                <a:tc>
                  <a:txBody>
                    <a:bodyPr/>
                    <a:lstStyle/>
                    <a:p>
                      <a:pPr algn="ctr">
                        <a:spcAft>
                          <a:spcPts val="0"/>
                        </a:spcAft>
                      </a:pPr>
                      <a:r>
                        <a:rPr lang="es-ES" sz="2000">
                          <a:effectLst/>
                        </a:rPr>
                        <a:t>$1.400.000</a:t>
                      </a:r>
                      <a:endParaRPr lang="es-CO" sz="2000">
                        <a:effectLst/>
                        <a:latin typeface="Times New Roman"/>
                        <a:ea typeface="Times New Roman"/>
                        <a:cs typeface="Times New Roman"/>
                      </a:endParaRPr>
                    </a:p>
                  </a:txBody>
                  <a:tcPr marL="68580" marR="68580" marT="0" marB="0" anchor="ctr"/>
                </a:tc>
              </a:tr>
              <a:tr h="288290">
                <a:tc>
                  <a:txBody>
                    <a:bodyPr/>
                    <a:lstStyle/>
                    <a:p>
                      <a:pPr>
                        <a:spcAft>
                          <a:spcPts val="0"/>
                        </a:spcAft>
                      </a:pPr>
                      <a:r>
                        <a:rPr lang="es-ES" sz="2000">
                          <a:effectLst/>
                        </a:rPr>
                        <a:t>COORDINADOR ACADEMICO/JEFE PEDAGÓGICO</a:t>
                      </a:r>
                      <a:endParaRPr lang="es-CO" sz="2000">
                        <a:effectLst/>
                        <a:latin typeface="Times New Roman"/>
                        <a:ea typeface="Times New Roman"/>
                        <a:cs typeface="Times New Roman"/>
                      </a:endParaRPr>
                    </a:p>
                  </a:txBody>
                  <a:tcPr marL="68580" marR="68580" marT="0" marB="0" anchor="ctr"/>
                </a:tc>
                <a:tc>
                  <a:txBody>
                    <a:bodyPr/>
                    <a:lstStyle/>
                    <a:p>
                      <a:pPr algn="ctr">
                        <a:spcAft>
                          <a:spcPts val="0"/>
                        </a:spcAft>
                      </a:pPr>
                      <a:r>
                        <a:rPr lang="es-ES" sz="2000">
                          <a:effectLst/>
                        </a:rPr>
                        <a:t>$1.200.000</a:t>
                      </a:r>
                      <a:endParaRPr lang="es-CO" sz="2000">
                        <a:effectLst/>
                        <a:latin typeface="Times New Roman"/>
                        <a:ea typeface="Times New Roman"/>
                        <a:cs typeface="Times New Roman"/>
                      </a:endParaRPr>
                    </a:p>
                  </a:txBody>
                  <a:tcPr marL="68580" marR="68580" marT="0" marB="0" anchor="ctr"/>
                </a:tc>
              </a:tr>
              <a:tr h="288290">
                <a:tc>
                  <a:txBody>
                    <a:bodyPr/>
                    <a:lstStyle/>
                    <a:p>
                      <a:pPr>
                        <a:spcAft>
                          <a:spcPts val="0"/>
                        </a:spcAft>
                      </a:pPr>
                      <a:r>
                        <a:rPr lang="es-ES" sz="2000">
                          <a:effectLst/>
                        </a:rPr>
                        <a:t>GERENTE DEL PROYECTO</a:t>
                      </a:r>
                      <a:endParaRPr lang="es-CO" sz="2000">
                        <a:effectLst/>
                        <a:latin typeface="Times New Roman"/>
                        <a:ea typeface="Times New Roman"/>
                        <a:cs typeface="Times New Roman"/>
                      </a:endParaRPr>
                    </a:p>
                  </a:txBody>
                  <a:tcPr marL="68580" marR="68580" marT="0" marB="0" anchor="ctr"/>
                </a:tc>
                <a:tc>
                  <a:txBody>
                    <a:bodyPr/>
                    <a:lstStyle/>
                    <a:p>
                      <a:pPr algn="ctr">
                        <a:spcAft>
                          <a:spcPts val="0"/>
                        </a:spcAft>
                      </a:pPr>
                      <a:r>
                        <a:rPr lang="es-ES" sz="2000">
                          <a:effectLst/>
                        </a:rPr>
                        <a:t>$1.600.000</a:t>
                      </a:r>
                      <a:endParaRPr lang="es-CO" sz="2000">
                        <a:effectLst/>
                        <a:latin typeface="Times New Roman"/>
                        <a:ea typeface="Times New Roman"/>
                        <a:cs typeface="Times New Roman"/>
                      </a:endParaRPr>
                    </a:p>
                  </a:txBody>
                  <a:tcPr marL="68580" marR="68580" marT="0" marB="0" anchor="ctr"/>
                </a:tc>
              </a:tr>
              <a:tr h="288290">
                <a:tc>
                  <a:txBody>
                    <a:bodyPr/>
                    <a:lstStyle/>
                    <a:p>
                      <a:pPr algn="ctr">
                        <a:spcAft>
                          <a:spcPts val="0"/>
                        </a:spcAft>
                      </a:pPr>
                      <a:r>
                        <a:rPr lang="es-ES" sz="2000">
                          <a:effectLst/>
                        </a:rPr>
                        <a:t>TOTAL *</a:t>
                      </a:r>
                      <a:endParaRPr lang="es-CO" sz="2000">
                        <a:effectLst/>
                        <a:latin typeface="Times New Roman"/>
                        <a:ea typeface="Times New Roman"/>
                        <a:cs typeface="Times New Roman"/>
                      </a:endParaRPr>
                    </a:p>
                  </a:txBody>
                  <a:tcPr marL="68580" marR="68580" marT="0" marB="0" anchor="ctr"/>
                </a:tc>
                <a:tc>
                  <a:txBody>
                    <a:bodyPr/>
                    <a:lstStyle/>
                    <a:p>
                      <a:pPr algn="ctr">
                        <a:spcAft>
                          <a:spcPts val="0"/>
                        </a:spcAft>
                      </a:pPr>
                      <a:r>
                        <a:rPr lang="es-ES" sz="2000" dirty="0">
                          <a:effectLst/>
                        </a:rPr>
                        <a:t>$6.400.000</a:t>
                      </a:r>
                      <a:endParaRPr lang="es-CO" sz="2000" dirty="0">
                        <a:effectLst/>
                        <a:latin typeface="Times New Roman"/>
                        <a:ea typeface="Times New Roman"/>
                        <a:cs typeface="Times New Roman"/>
                      </a:endParaRPr>
                    </a:p>
                  </a:txBody>
                  <a:tcPr marL="68580" marR="68580" marT="0" marB="0"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208676186"/>
              </p:ext>
            </p:extLst>
          </p:nvPr>
        </p:nvGraphicFramePr>
        <p:xfrm>
          <a:off x="827584" y="3717032"/>
          <a:ext cx="7992888" cy="1219200"/>
        </p:xfrm>
        <a:graphic>
          <a:graphicData uri="http://schemas.openxmlformats.org/drawingml/2006/table">
            <a:tbl>
              <a:tblPr firstRow="1" firstCol="1" bandRow="1">
                <a:tableStyleId>{5C22544A-7EE6-4342-B048-85BDC9FD1C3A}</a:tableStyleId>
              </a:tblPr>
              <a:tblGrid>
                <a:gridCol w="3996444"/>
                <a:gridCol w="3996444"/>
              </a:tblGrid>
              <a:tr h="0">
                <a:tc>
                  <a:txBody>
                    <a:bodyPr/>
                    <a:lstStyle/>
                    <a:p>
                      <a:pPr algn="ctr">
                        <a:spcAft>
                          <a:spcPts val="0"/>
                        </a:spcAft>
                      </a:pPr>
                      <a:r>
                        <a:rPr lang="es-ES" sz="2000">
                          <a:effectLst/>
                        </a:rPr>
                        <a:t>PRESUPUESTO FINAL</a:t>
                      </a:r>
                      <a:endParaRPr lang="es-CO" sz="2000">
                        <a:effectLst/>
                        <a:latin typeface="Times New Roman"/>
                        <a:ea typeface="Times New Roman"/>
                        <a:cs typeface="Times New Roman"/>
                      </a:endParaRPr>
                    </a:p>
                  </a:txBody>
                  <a:tcPr marL="68580" marR="68580" marT="0" marB="0"/>
                </a:tc>
                <a:tc>
                  <a:txBody>
                    <a:bodyPr/>
                    <a:lstStyle/>
                    <a:p>
                      <a:pPr algn="ctr">
                        <a:spcAft>
                          <a:spcPts val="0"/>
                        </a:spcAft>
                      </a:pPr>
                      <a:r>
                        <a:rPr lang="es-ES" sz="2000">
                          <a:effectLst/>
                        </a:rPr>
                        <a:t>COSTO PESOS $</a:t>
                      </a:r>
                      <a:endParaRPr lang="es-CO" sz="2000">
                        <a:effectLst/>
                        <a:latin typeface="Times New Roman"/>
                        <a:ea typeface="Times New Roman"/>
                        <a:cs typeface="Times New Roman"/>
                      </a:endParaRPr>
                    </a:p>
                  </a:txBody>
                  <a:tcPr marL="68580" marR="68580" marT="0" marB="0"/>
                </a:tc>
              </a:tr>
              <a:tr h="287655">
                <a:tc>
                  <a:txBody>
                    <a:bodyPr/>
                    <a:lstStyle/>
                    <a:p>
                      <a:pPr algn="ctr">
                        <a:spcAft>
                          <a:spcPts val="0"/>
                        </a:spcAft>
                        <a:tabLst>
                          <a:tab pos="903605" algn="l"/>
                          <a:tab pos="1315720" algn="ctr"/>
                        </a:tabLst>
                      </a:pPr>
                      <a:r>
                        <a:rPr lang="es-ES" sz="2000" dirty="0">
                          <a:effectLst/>
                        </a:rPr>
                        <a:t>	Materiales </a:t>
                      </a:r>
                      <a:endParaRPr lang="es-CO" sz="2000" dirty="0">
                        <a:effectLst/>
                        <a:latin typeface="Times New Roman"/>
                        <a:ea typeface="Times New Roman"/>
                        <a:cs typeface="Times New Roman"/>
                      </a:endParaRPr>
                    </a:p>
                  </a:txBody>
                  <a:tcPr marL="68580" marR="68580" marT="0" marB="0"/>
                </a:tc>
                <a:tc>
                  <a:txBody>
                    <a:bodyPr/>
                    <a:lstStyle/>
                    <a:p>
                      <a:pPr algn="ctr">
                        <a:spcAft>
                          <a:spcPts val="0"/>
                        </a:spcAft>
                      </a:pPr>
                      <a:r>
                        <a:rPr lang="es-ES" sz="2000">
                          <a:effectLst/>
                        </a:rPr>
                        <a:t>$33.661.200</a:t>
                      </a:r>
                      <a:endParaRPr lang="es-CO" sz="2000">
                        <a:effectLst/>
                        <a:latin typeface="Times New Roman"/>
                        <a:ea typeface="Times New Roman"/>
                        <a:cs typeface="Times New Roman"/>
                      </a:endParaRPr>
                    </a:p>
                  </a:txBody>
                  <a:tcPr marL="68580" marR="68580" marT="0" marB="0"/>
                </a:tc>
              </a:tr>
              <a:tr h="287655">
                <a:tc>
                  <a:txBody>
                    <a:bodyPr/>
                    <a:lstStyle/>
                    <a:p>
                      <a:pPr algn="ctr">
                        <a:spcAft>
                          <a:spcPts val="0"/>
                        </a:spcAft>
                      </a:pPr>
                      <a:r>
                        <a:rPr lang="es-ES" sz="2000" dirty="0">
                          <a:effectLst/>
                        </a:rPr>
                        <a:t>Humano</a:t>
                      </a:r>
                      <a:endParaRPr lang="es-CO" sz="2000" dirty="0">
                        <a:effectLst/>
                        <a:latin typeface="Times New Roman"/>
                        <a:ea typeface="Times New Roman"/>
                        <a:cs typeface="Times New Roman"/>
                      </a:endParaRPr>
                    </a:p>
                  </a:txBody>
                  <a:tcPr marL="68580" marR="68580" marT="0" marB="0"/>
                </a:tc>
                <a:tc>
                  <a:txBody>
                    <a:bodyPr/>
                    <a:lstStyle/>
                    <a:p>
                      <a:pPr algn="ctr">
                        <a:spcAft>
                          <a:spcPts val="0"/>
                        </a:spcAft>
                      </a:pPr>
                      <a:r>
                        <a:rPr lang="es-ES" sz="2000">
                          <a:effectLst/>
                        </a:rPr>
                        <a:t>$6.400.000</a:t>
                      </a:r>
                      <a:endParaRPr lang="es-CO" sz="2000">
                        <a:effectLst/>
                        <a:latin typeface="Times New Roman"/>
                        <a:ea typeface="Times New Roman"/>
                        <a:cs typeface="Times New Roman"/>
                      </a:endParaRPr>
                    </a:p>
                  </a:txBody>
                  <a:tcPr marL="68580" marR="68580" marT="0" marB="0"/>
                </a:tc>
              </a:tr>
              <a:tr h="0">
                <a:tc>
                  <a:txBody>
                    <a:bodyPr/>
                    <a:lstStyle/>
                    <a:p>
                      <a:pPr algn="ctr">
                        <a:spcAft>
                          <a:spcPts val="0"/>
                        </a:spcAft>
                      </a:pPr>
                      <a:r>
                        <a:rPr lang="es-ES" sz="2000" dirty="0">
                          <a:effectLst/>
                        </a:rPr>
                        <a:t>TOTAL</a:t>
                      </a:r>
                      <a:endParaRPr lang="es-CO" sz="2000" dirty="0">
                        <a:effectLst/>
                        <a:latin typeface="Times New Roman"/>
                        <a:ea typeface="Times New Roman"/>
                        <a:cs typeface="Times New Roman"/>
                      </a:endParaRPr>
                    </a:p>
                  </a:txBody>
                  <a:tcPr marL="68580" marR="68580" marT="0" marB="0"/>
                </a:tc>
                <a:tc>
                  <a:txBody>
                    <a:bodyPr/>
                    <a:lstStyle/>
                    <a:p>
                      <a:pPr algn="ctr">
                        <a:spcAft>
                          <a:spcPts val="0"/>
                        </a:spcAft>
                      </a:pPr>
                      <a:r>
                        <a:rPr lang="es-ES" sz="2000" dirty="0">
                          <a:effectLst/>
                        </a:rPr>
                        <a:t>$40´061.200</a:t>
                      </a:r>
                      <a:endParaRPr lang="es-CO" sz="20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424011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836712"/>
            <a:ext cx="8136904" cy="5632311"/>
          </a:xfrm>
          <a:prstGeom prst="rect">
            <a:avLst/>
          </a:prstGeom>
        </p:spPr>
        <p:txBody>
          <a:bodyPr wrap="square">
            <a:spAutoFit/>
          </a:bodyPr>
          <a:lstStyle/>
          <a:p>
            <a:pPr algn="ctr"/>
            <a:r>
              <a:rPr lang="es-CO" b="1" dirty="0"/>
              <a:t>BENEFICIOS. </a:t>
            </a:r>
            <a:endParaRPr lang="es-CO" dirty="0"/>
          </a:p>
          <a:p>
            <a:pPr algn="just"/>
            <a:r>
              <a:rPr lang="es-CO" dirty="0"/>
              <a:t>Son todos aquellos logros que se alcanzarían con la adecuación de la infraestructura y usabilidad pedagógica de las aulas de informáticas como espacio pedagógico de la Institución. Entre ellos se tiene:</a:t>
            </a:r>
          </a:p>
          <a:p>
            <a:pPr marL="285750" lvl="0" indent="-285750" algn="just">
              <a:buFont typeface="Arial" pitchFamily="34" charset="0"/>
              <a:buChar char="•"/>
            </a:pPr>
            <a:r>
              <a:rPr lang="es-CO" dirty="0"/>
              <a:t>Adecuación de la infraestructura física de las aulas de informática</a:t>
            </a:r>
          </a:p>
          <a:p>
            <a:pPr marL="285750" lvl="0" indent="-285750" algn="just">
              <a:buFont typeface="Arial" pitchFamily="34" charset="0"/>
              <a:buChar char="•"/>
            </a:pPr>
            <a:r>
              <a:rPr lang="es-CO" dirty="0"/>
              <a:t>Adquisición de nuevos equipos de cómputo.</a:t>
            </a:r>
          </a:p>
          <a:p>
            <a:pPr marL="285750" lvl="0" indent="-285750" algn="just">
              <a:buFont typeface="Arial" pitchFamily="34" charset="0"/>
              <a:buChar char="•"/>
            </a:pPr>
            <a:r>
              <a:rPr lang="es-CO" dirty="0"/>
              <a:t>La implementación de nuevos software educativos.</a:t>
            </a:r>
          </a:p>
          <a:p>
            <a:pPr marL="285750" lvl="0" indent="-285750" algn="just">
              <a:buFont typeface="Arial" pitchFamily="34" charset="0"/>
              <a:buChar char="•"/>
            </a:pPr>
            <a:r>
              <a:rPr lang="es-CO" dirty="0"/>
              <a:t>Espacio pedagógico para fortalecer los procesos de enseñanza aprendizaje.</a:t>
            </a:r>
          </a:p>
          <a:p>
            <a:pPr marL="285750" lvl="0" indent="-285750" algn="just">
              <a:buFont typeface="Arial" pitchFamily="34" charset="0"/>
              <a:buChar char="•"/>
            </a:pPr>
            <a:r>
              <a:rPr lang="es-CO" dirty="0"/>
              <a:t>Capacitación a docentes y directivos docentes en cuanto al manejo de los equipos de cómputo.</a:t>
            </a:r>
          </a:p>
          <a:p>
            <a:pPr marL="285750" lvl="0" indent="-285750" algn="just">
              <a:buFont typeface="Arial" pitchFamily="34" charset="0"/>
              <a:buChar char="•"/>
            </a:pPr>
            <a:r>
              <a:rPr lang="es-CO" dirty="0"/>
              <a:t>Motivación de los estudiantes por el uso de las nuevas herramientas tecnológicas.</a:t>
            </a:r>
          </a:p>
          <a:p>
            <a:pPr marL="285750" lvl="0" indent="-285750" algn="just">
              <a:buFont typeface="Arial" pitchFamily="34" charset="0"/>
              <a:buChar char="•"/>
            </a:pPr>
            <a:r>
              <a:rPr lang="es-CO" dirty="0"/>
              <a:t>La comunicación síncrona y asíncrona por parte de la comunidad educativa.</a:t>
            </a:r>
          </a:p>
          <a:p>
            <a:pPr marL="285750" lvl="0" indent="-285750" algn="just">
              <a:buFont typeface="Arial" pitchFamily="34" charset="0"/>
              <a:buChar char="•"/>
            </a:pPr>
            <a:r>
              <a:rPr lang="es-CO" dirty="0"/>
              <a:t>Incremento del uso de las aulas de informática por parte de la comunidad educativa.</a:t>
            </a:r>
          </a:p>
          <a:p>
            <a:pPr marL="285750" lvl="0" indent="-285750" algn="just">
              <a:buFont typeface="Arial" pitchFamily="34" charset="0"/>
              <a:buChar char="•"/>
            </a:pPr>
            <a:r>
              <a:rPr lang="es-CO" dirty="0"/>
              <a:t>Acceso permanente a las herramientas pedagógicas de la web 2.0</a:t>
            </a:r>
          </a:p>
          <a:p>
            <a:pPr marL="285750" lvl="0" indent="-285750" algn="just">
              <a:buFont typeface="Arial" pitchFamily="34" charset="0"/>
              <a:buChar char="•"/>
            </a:pPr>
            <a:r>
              <a:rPr lang="es-CO" dirty="0"/>
              <a:t>Actualización permanente del uso de la tecnología en los procesos pedagógicos.</a:t>
            </a:r>
          </a:p>
        </p:txBody>
      </p:sp>
    </p:spTree>
    <p:extLst>
      <p:ext uri="{BB962C8B-B14F-4D97-AF65-F5344CB8AC3E}">
        <p14:creationId xmlns:p14="http://schemas.microsoft.com/office/powerpoint/2010/main" val="1373398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48913" y="1844824"/>
            <a:ext cx="8064896" cy="3539430"/>
          </a:xfrm>
          <a:prstGeom prst="rect">
            <a:avLst/>
          </a:prstGeom>
        </p:spPr>
        <p:txBody>
          <a:bodyPr wrap="square">
            <a:spAutoFit/>
          </a:bodyPr>
          <a:lstStyle/>
          <a:p>
            <a:pPr algn="ctr"/>
            <a:r>
              <a:rPr lang="es-CO" sz="2800" b="1" dirty="0"/>
              <a:t>DESPEDIDA</a:t>
            </a:r>
            <a:r>
              <a:rPr lang="es-CO" sz="2800" dirty="0"/>
              <a:t>. </a:t>
            </a:r>
            <a:endParaRPr lang="es-CO" sz="2800" dirty="0" smtClean="0"/>
          </a:p>
          <a:p>
            <a:pPr algn="ctr"/>
            <a:endParaRPr lang="es-CO" sz="2800" dirty="0"/>
          </a:p>
          <a:p>
            <a:pPr algn="just"/>
            <a:r>
              <a:rPr lang="es-CO" sz="2800" dirty="0"/>
              <a:t>Una vez finalizada la </a:t>
            </a:r>
            <a:r>
              <a:rPr lang="es-CO" sz="2800" dirty="0" smtClean="0"/>
              <a:t>clausura, </a:t>
            </a:r>
            <a:r>
              <a:rPr lang="es-CO" sz="2800" dirty="0"/>
              <a:t>se le ofrece una capacitación en el manejo de los paquetes educativos a los estamentos que conforman la </a:t>
            </a:r>
            <a:r>
              <a:rPr lang="es-CO" sz="2800" dirty="0" smtClean="0"/>
              <a:t>Institución, para dar inicio a la usabilidad pedagógica de las aulas de informática de la Institución educativa San Pedro Claver</a:t>
            </a:r>
            <a:endParaRPr lang="es-CO" sz="2800" dirty="0"/>
          </a:p>
        </p:txBody>
      </p:sp>
    </p:spTree>
    <p:extLst>
      <p:ext uri="{BB962C8B-B14F-4D97-AF65-F5344CB8AC3E}">
        <p14:creationId xmlns:p14="http://schemas.microsoft.com/office/powerpoint/2010/main" val="194027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p:cNvSpPr/>
          <p:nvPr/>
        </p:nvSpPr>
        <p:spPr>
          <a:xfrm>
            <a:off x="0" y="5214938"/>
            <a:ext cx="9144000" cy="1643062"/>
          </a:xfrm>
          <a:prstGeom prst="rect">
            <a:avLst/>
          </a:prstGeom>
          <a:solidFill>
            <a:srgbClr val="92D050">
              <a:alpha val="34000"/>
            </a:srgbClr>
          </a:solidFill>
          <a:ln>
            <a:solidFill>
              <a:schemeClr val="accent1">
                <a:alpha val="19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VE" dirty="0"/>
          </a:p>
        </p:txBody>
      </p:sp>
      <p:sp>
        <p:nvSpPr>
          <p:cNvPr id="6" name="5 Rectángulo"/>
          <p:cNvSpPr/>
          <p:nvPr/>
        </p:nvSpPr>
        <p:spPr>
          <a:xfrm>
            <a:off x="874280" y="2795444"/>
            <a:ext cx="7560287" cy="1569660"/>
          </a:xfrm>
          <a:prstGeom prst="rect">
            <a:avLst/>
          </a:prstGeom>
        </p:spPr>
        <p:txBody>
          <a:bodyPr>
            <a:spAutoFit/>
            <a:scene3d>
              <a:camera prst="perspectiveRight"/>
              <a:lightRig rig="flat" dir="tl">
                <a:rot lat="0" lon="0" rev="6600000"/>
              </a:lightRig>
            </a:scene3d>
            <a:sp3d extrusionH="25400" contourW="8890">
              <a:bevelT w="38100" h="31750"/>
              <a:contourClr>
                <a:schemeClr val="accent2">
                  <a:shade val="75000"/>
                </a:schemeClr>
              </a:contourClr>
            </a:sp3d>
          </a:bodyPr>
          <a:lstStyle/>
          <a:p>
            <a:pPr algn="ctr">
              <a:defRPr/>
            </a:pPr>
            <a:r>
              <a:rPr lang="es-ES_tradnl" sz="3200" b="1" dirty="0" smtClean="0">
                <a:solidFill>
                  <a:srgbClr val="00B050"/>
                </a:solidFill>
              </a:rPr>
              <a:t>ADECUACIÓN Y FUNCIONALIDAD PEDAGOGICA DE AULAS INFORMATICAS</a:t>
            </a:r>
            <a:endParaRPr lang="es-CO" sz="3200" dirty="0">
              <a:solidFill>
                <a:srgbClr val="00B050"/>
              </a:solidFill>
            </a:endParaRPr>
          </a:p>
        </p:txBody>
      </p:sp>
    </p:spTree>
    <p:extLst>
      <p:ext uri="{BB962C8B-B14F-4D97-AF65-F5344CB8AC3E}">
        <p14:creationId xmlns:p14="http://schemas.microsoft.com/office/powerpoint/2010/main" val="206886461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1620" y="1196752"/>
            <a:ext cx="8568952" cy="2585323"/>
          </a:xfrm>
          <a:prstGeom prst="rect">
            <a:avLst/>
          </a:prstGeom>
        </p:spPr>
        <p:txBody>
          <a:bodyPr wrap="square">
            <a:spAutoFit/>
          </a:bodyPr>
          <a:lstStyle/>
          <a:p>
            <a:pPr algn="ctr"/>
            <a:r>
              <a:rPr lang="es-CO" b="1" dirty="0" smtClean="0"/>
              <a:t>LANZAMIENTO </a:t>
            </a:r>
            <a:r>
              <a:rPr lang="es-CO" b="1" dirty="0"/>
              <a:t>DEL PROYECTO</a:t>
            </a:r>
            <a:endParaRPr lang="es-CO" dirty="0"/>
          </a:p>
          <a:p>
            <a:pPr algn="just"/>
            <a:r>
              <a:rPr lang="es-CO" b="1" dirty="0"/>
              <a:t> </a:t>
            </a:r>
            <a:endParaRPr lang="es-CO" dirty="0"/>
          </a:p>
          <a:p>
            <a:pPr algn="just"/>
            <a:r>
              <a:rPr lang="es-CO" dirty="0"/>
              <a:t>El propósito principal de lanzamiento del proyecto adecuación y usabilidad de las aulas de informática en la Institución Educativa San Pedro Claver  es informar a toda la comunidad educativa  acerca de un nuevo proyecto en el que la institución está a punto de realizar, para esto se debe planear una reunión con todos los estamentos que conforman la institución presentando una información detallada necesaria donde se inicia y se termina el proyecto de una manera eficaz, presentando el siguiente orden:</a:t>
            </a:r>
          </a:p>
        </p:txBody>
      </p:sp>
      <p:sp>
        <p:nvSpPr>
          <p:cNvPr id="3" name="2 Rectángulo"/>
          <p:cNvSpPr/>
          <p:nvPr/>
        </p:nvSpPr>
        <p:spPr>
          <a:xfrm>
            <a:off x="553593" y="3813300"/>
            <a:ext cx="4572000" cy="2308324"/>
          </a:xfrm>
          <a:prstGeom prst="rect">
            <a:avLst/>
          </a:prstGeom>
        </p:spPr>
        <p:txBody>
          <a:bodyPr>
            <a:spAutoFit/>
          </a:bodyPr>
          <a:lstStyle/>
          <a:p>
            <a:r>
              <a:rPr lang="es-CO" dirty="0"/>
              <a:t>1. Bienvenida.</a:t>
            </a:r>
          </a:p>
          <a:p>
            <a:r>
              <a:rPr lang="es-CO" dirty="0"/>
              <a:t>2. Definición y Descripción del proyecto.</a:t>
            </a:r>
          </a:p>
          <a:p>
            <a:r>
              <a:rPr lang="es-CO" dirty="0"/>
              <a:t>3. Alcance del proyecto.</a:t>
            </a:r>
          </a:p>
          <a:p>
            <a:r>
              <a:rPr lang="es-CO" dirty="0"/>
              <a:t>4. Misión y visión.</a:t>
            </a:r>
          </a:p>
          <a:p>
            <a:r>
              <a:rPr lang="es-CO" dirty="0"/>
              <a:t>5. Plan de acción.</a:t>
            </a:r>
          </a:p>
          <a:p>
            <a:r>
              <a:rPr lang="es-CO" dirty="0"/>
              <a:t>6. Presupuesto.</a:t>
            </a:r>
          </a:p>
          <a:p>
            <a:r>
              <a:rPr lang="es-CO" dirty="0"/>
              <a:t>7. Beneficios.</a:t>
            </a:r>
          </a:p>
          <a:p>
            <a:r>
              <a:rPr lang="es-CO" dirty="0"/>
              <a:t>8. Despedida.</a:t>
            </a:r>
          </a:p>
        </p:txBody>
      </p:sp>
    </p:spTree>
    <p:extLst>
      <p:ext uri="{BB962C8B-B14F-4D97-AF65-F5344CB8AC3E}">
        <p14:creationId xmlns:p14="http://schemas.microsoft.com/office/powerpoint/2010/main" val="2093540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908720"/>
            <a:ext cx="8568952" cy="5632311"/>
          </a:xfrm>
          <a:prstGeom prst="rect">
            <a:avLst/>
          </a:prstGeom>
        </p:spPr>
        <p:txBody>
          <a:bodyPr wrap="square">
            <a:spAutoFit/>
          </a:bodyPr>
          <a:lstStyle/>
          <a:p>
            <a:pPr algn="ctr"/>
            <a:r>
              <a:rPr lang="es-CO" sz="2000" b="1" dirty="0" smtClean="0"/>
              <a:t> </a:t>
            </a:r>
            <a:r>
              <a:rPr lang="es-CO" sz="2000" b="1" dirty="0"/>
              <a:t>BIENVENIDA.</a:t>
            </a:r>
            <a:endParaRPr lang="es-CO" sz="2000" dirty="0"/>
          </a:p>
          <a:p>
            <a:pPr algn="just"/>
            <a:r>
              <a:rPr lang="es-CO" sz="2000" dirty="0"/>
              <a:t>Se Utiliza como estrategias la publicidad radial, redes sociales, periódico mural entre otras.</a:t>
            </a:r>
          </a:p>
          <a:p>
            <a:pPr algn="just"/>
            <a:r>
              <a:rPr lang="es-CO" sz="2000" dirty="0"/>
              <a:t>1. Para contar con la presencia de cada uno de los involucrados, se realizara una publicidad radial, por la emisora del municipio y de la institución. con los cuales se les informará acerca del lanzamiento del proyecto.</a:t>
            </a:r>
          </a:p>
          <a:p>
            <a:pPr algn="just"/>
            <a:r>
              <a:rPr lang="es-CO" sz="2000" dirty="0"/>
              <a:t>2. En el ambiente virtual, se desplegarán a través de la redes sociales(Facebook, </a:t>
            </a:r>
            <a:r>
              <a:rPr lang="es-CO" sz="2000" dirty="0" err="1"/>
              <a:t>Twitter</a:t>
            </a:r>
            <a:r>
              <a:rPr lang="es-CO" sz="2000" dirty="0"/>
              <a:t>, Google+, YouTube </a:t>
            </a:r>
            <a:r>
              <a:rPr lang="es-CO" sz="2000" dirty="0" err="1"/>
              <a:t>Channel</a:t>
            </a:r>
            <a:r>
              <a:rPr lang="es-CO" sz="2000" dirty="0"/>
              <a:t> y </a:t>
            </a:r>
            <a:r>
              <a:rPr lang="es-CO" sz="2000" dirty="0" err="1"/>
              <a:t>Skype</a:t>
            </a:r>
            <a:r>
              <a:rPr lang="es-CO" sz="2000" dirty="0"/>
              <a:t>) que utilizan tanto estudiantes y padres, Directivos docentes y docentes, y a todos los responsables de la educación en el municipio de San Pedro, diferentes propagandas de invitación y/o eventos para la promoción del evento. </a:t>
            </a:r>
          </a:p>
          <a:p>
            <a:pPr algn="just"/>
            <a:r>
              <a:rPr lang="es-CO" sz="2000" dirty="0"/>
              <a:t>3. Se realizarán publicidad impresa, a través de un volante de invitación al evento, este será entregado a cada uno de los estudiantes, quienes se les invitarán a hacérselo llegar a sus padres, se entregarán estos volantes a todos los miembros de la comunidad educativa</a:t>
            </a:r>
          </a:p>
          <a:p>
            <a:pPr algn="just"/>
            <a:r>
              <a:rPr lang="es-CO" sz="2000" dirty="0" smtClean="0"/>
              <a:t>.</a:t>
            </a:r>
            <a:endParaRPr lang="es-CO" sz="2000" dirty="0"/>
          </a:p>
        </p:txBody>
      </p:sp>
    </p:spTree>
    <p:extLst>
      <p:ext uri="{BB962C8B-B14F-4D97-AF65-F5344CB8AC3E}">
        <p14:creationId xmlns:p14="http://schemas.microsoft.com/office/powerpoint/2010/main" val="2867586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836712"/>
            <a:ext cx="7704856" cy="4893647"/>
          </a:xfrm>
          <a:prstGeom prst="rect">
            <a:avLst/>
          </a:prstGeom>
        </p:spPr>
        <p:txBody>
          <a:bodyPr wrap="square">
            <a:spAutoFit/>
          </a:bodyPr>
          <a:lstStyle/>
          <a:p>
            <a:pPr algn="ctr"/>
            <a:endParaRPr lang="es-CO" sz="2400" dirty="0"/>
          </a:p>
          <a:p>
            <a:pPr algn="just"/>
            <a:r>
              <a:rPr lang="es-CO" sz="2400" dirty="0" smtClean="0"/>
              <a:t>4</a:t>
            </a:r>
            <a:r>
              <a:rPr lang="es-CO" sz="2400" dirty="0"/>
              <a:t>. Se elaborarán afiches impresos, estos serán pegados en los sitios más concurridos, la alcaldía, el supermercado, el mercado municipal, los colegios, los escenarios deportivos, entre otros del municipio, como estratégicas para que la concurrencia al lanzamiento sea alta. </a:t>
            </a:r>
          </a:p>
          <a:p>
            <a:pPr algn="just"/>
            <a:r>
              <a:rPr lang="es-CO" sz="2400" dirty="0"/>
              <a:t>5. Los afiches, volantes y otros recursos impresos, como cartulinas adornadas con elementos que invitan al lanzamiento, se colocaran en el periódico mural de la institución, con el fin de mantener a todos los estudiantes y demás miembros de la comunidad educativa atentos a la realización del lanzamiento.</a:t>
            </a:r>
          </a:p>
        </p:txBody>
      </p:sp>
    </p:spTree>
    <p:extLst>
      <p:ext uri="{BB962C8B-B14F-4D97-AF65-F5344CB8AC3E}">
        <p14:creationId xmlns:p14="http://schemas.microsoft.com/office/powerpoint/2010/main" val="505152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81782" y="1412776"/>
            <a:ext cx="7488832" cy="4401205"/>
          </a:xfrm>
          <a:prstGeom prst="rect">
            <a:avLst/>
          </a:prstGeom>
        </p:spPr>
        <p:txBody>
          <a:bodyPr wrap="square">
            <a:spAutoFit/>
          </a:bodyPr>
          <a:lstStyle/>
          <a:p>
            <a:pPr algn="ctr"/>
            <a:r>
              <a:rPr lang="es-ES" sz="2000" b="1" dirty="0"/>
              <a:t>DEFINICIÓN Y DESCRIPCIÓN DEL PROYECTO</a:t>
            </a:r>
            <a:r>
              <a:rPr lang="es-ES" sz="2000" dirty="0" smtClean="0"/>
              <a:t>.</a:t>
            </a:r>
          </a:p>
          <a:p>
            <a:pPr algn="ctr"/>
            <a:endParaRPr lang="es-CO" sz="2000" dirty="0"/>
          </a:p>
          <a:p>
            <a:pPr algn="just"/>
            <a:r>
              <a:rPr lang="es-ES" sz="2000" dirty="0"/>
              <a:t>El presente proyecto responde a la necesidad de adecuar y darle </a:t>
            </a:r>
            <a:r>
              <a:rPr lang="es-ES" sz="2000" dirty="0" smtClean="0"/>
              <a:t>funcionalidad Pedagógica </a:t>
            </a:r>
            <a:r>
              <a:rPr lang="es-ES" sz="2000" dirty="0"/>
              <a:t>a cada una de las salas de informática de la Institución Educativa San Pedro Claver, del Municipio de San Pedro Sucre, Colombia,  como espacio pedagógico para fortalecer los procesos enseñanza aprendizaje de la comunidad educativa, el principal desafío de este proyecto es la introducción de la tecnología en todos los niveles del ámbito del aprendizaje, luchar contra la desigualdad para hacer frente al desarrollo social y cultural promoviendo la capacitación e inclusión en la educación especial es parte fundamental para lograr una mejor calidad de vida universal sin ningún tipo de discriminación</a:t>
            </a:r>
            <a:endParaRPr lang="es-CO" sz="2000" dirty="0"/>
          </a:p>
        </p:txBody>
      </p:sp>
    </p:spTree>
    <p:extLst>
      <p:ext uri="{BB962C8B-B14F-4D97-AF65-F5344CB8AC3E}">
        <p14:creationId xmlns:p14="http://schemas.microsoft.com/office/powerpoint/2010/main" val="1322479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836712"/>
            <a:ext cx="7632848" cy="4801314"/>
          </a:xfrm>
          <a:prstGeom prst="rect">
            <a:avLst/>
          </a:prstGeom>
        </p:spPr>
        <p:txBody>
          <a:bodyPr wrap="square">
            <a:spAutoFit/>
          </a:bodyPr>
          <a:lstStyle/>
          <a:p>
            <a:pPr algn="ctr"/>
            <a:r>
              <a:rPr lang="es-ES" sz="2400" b="1" dirty="0"/>
              <a:t>ALCANCE DEL </a:t>
            </a:r>
            <a:r>
              <a:rPr lang="es-ES" sz="2400" b="1" dirty="0" smtClean="0"/>
              <a:t>PROYECTO</a:t>
            </a:r>
          </a:p>
          <a:p>
            <a:pPr algn="ctr"/>
            <a:endParaRPr lang="es-CO" dirty="0"/>
          </a:p>
          <a:p>
            <a:pPr algn="just"/>
            <a:r>
              <a:rPr lang="es-ES" sz="2400" dirty="0"/>
              <a:t>El proyecto de adecuación de infraestructura y usabilidad </a:t>
            </a:r>
            <a:r>
              <a:rPr lang="es-ES" sz="2400" dirty="0" smtClean="0"/>
              <a:t>pedagógica de </a:t>
            </a:r>
            <a:r>
              <a:rPr lang="es-ES" sz="2400" dirty="0"/>
              <a:t>las aulas de informática es  una meta que está dirigida  a toda la población de la Institución Educativa San Pedro Claver del Municipio de San Pedro Sucre, donde se beneficiaran más de 2.500 estudiantes de los grados de básica primaria, básica secundaria y media académica, como también los 63 docentes que se encuentran adscritos a la institución para fortalecer los procesos de enseñanza aprendizaje siendo estas un espacio pedagógico e innovador en las Instituciones educativas </a:t>
            </a:r>
            <a:endParaRPr lang="es-CO" sz="2400" dirty="0"/>
          </a:p>
        </p:txBody>
      </p:sp>
    </p:spTree>
    <p:extLst>
      <p:ext uri="{BB962C8B-B14F-4D97-AF65-F5344CB8AC3E}">
        <p14:creationId xmlns:p14="http://schemas.microsoft.com/office/powerpoint/2010/main" val="3751176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836712"/>
            <a:ext cx="7632848" cy="4801314"/>
          </a:xfrm>
          <a:prstGeom prst="rect">
            <a:avLst/>
          </a:prstGeom>
        </p:spPr>
        <p:txBody>
          <a:bodyPr wrap="square">
            <a:spAutoFit/>
          </a:bodyPr>
          <a:lstStyle/>
          <a:p>
            <a:pPr algn="ctr"/>
            <a:r>
              <a:rPr lang="es-ES" sz="2400" b="1" dirty="0"/>
              <a:t>ALCANCE DEL </a:t>
            </a:r>
            <a:r>
              <a:rPr lang="es-ES" sz="2400" b="1" dirty="0" smtClean="0"/>
              <a:t>PROYECTO</a:t>
            </a:r>
          </a:p>
          <a:p>
            <a:pPr algn="ctr"/>
            <a:endParaRPr lang="es-CO" dirty="0"/>
          </a:p>
          <a:p>
            <a:pPr algn="just"/>
            <a:r>
              <a:rPr lang="es-ES" sz="2400" dirty="0"/>
              <a:t>El proyecto de adecuación de infraestructura y usabilidad </a:t>
            </a:r>
            <a:r>
              <a:rPr lang="es-ES" sz="2400" dirty="0" smtClean="0"/>
              <a:t>pedagógica de </a:t>
            </a:r>
            <a:r>
              <a:rPr lang="es-ES" sz="2400" dirty="0"/>
              <a:t>las aulas de informática es  una meta que está dirigida  a toda la población de la Institución Educativa San Pedro Claver del Municipio de San Pedro Sucre, donde se beneficiaran más de 2.500 estudiantes de los grados de básica primaria, básica secundaria y media académica, como también los 63 docentes que se encuentran adscritos a la institución para fortalecer los procesos de enseñanza aprendizaje siendo estas un espacio pedagógico e innovador en las Instituciones educativas </a:t>
            </a:r>
            <a:endParaRPr lang="es-CO" sz="2400" dirty="0"/>
          </a:p>
        </p:txBody>
      </p:sp>
    </p:spTree>
    <p:extLst>
      <p:ext uri="{BB962C8B-B14F-4D97-AF65-F5344CB8AC3E}">
        <p14:creationId xmlns:p14="http://schemas.microsoft.com/office/powerpoint/2010/main" val="57222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1196752"/>
            <a:ext cx="7848872" cy="4401205"/>
          </a:xfrm>
          <a:prstGeom prst="rect">
            <a:avLst/>
          </a:prstGeom>
        </p:spPr>
        <p:txBody>
          <a:bodyPr wrap="square">
            <a:spAutoFit/>
          </a:bodyPr>
          <a:lstStyle/>
          <a:p>
            <a:pPr algn="ctr"/>
            <a:r>
              <a:rPr lang="es-CO" sz="2000" b="1" dirty="0"/>
              <a:t>MISIÓN Y VISIÓN</a:t>
            </a:r>
            <a:endParaRPr lang="es-CO" sz="2000" dirty="0"/>
          </a:p>
          <a:p>
            <a:pPr algn="just"/>
            <a:r>
              <a:rPr lang="es-CO" sz="2000" b="1" dirty="0"/>
              <a:t>MISIÓN</a:t>
            </a:r>
            <a:endParaRPr lang="es-CO" sz="2000" dirty="0"/>
          </a:p>
          <a:p>
            <a:pPr algn="just"/>
            <a:r>
              <a:rPr lang="es-CO" sz="2000" dirty="0"/>
              <a:t>Convertimos la tecnología informática en una solución pedagógica en el fortalecimiento de los procesos de enseñanza aprendizaje, colocándolos de esta manera como referente institucional en el mercado educativo local y regional</a:t>
            </a:r>
          </a:p>
          <a:p>
            <a:pPr algn="just"/>
            <a:r>
              <a:rPr lang="es-CO" sz="2000" b="1" dirty="0"/>
              <a:t> </a:t>
            </a:r>
            <a:endParaRPr lang="es-CO" sz="2000" dirty="0"/>
          </a:p>
          <a:p>
            <a:pPr algn="just"/>
            <a:r>
              <a:rPr lang="es-CO" sz="2000" b="1" dirty="0"/>
              <a:t>VISIÓN</a:t>
            </a:r>
            <a:endParaRPr lang="es-CO" sz="2000" dirty="0"/>
          </a:p>
          <a:p>
            <a:pPr algn="just"/>
            <a:r>
              <a:rPr lang="es-ES" sz="2000" dirty="0"/>
              <a:t>En el 2016 </a:t>
            </a:r>
            <a:r>
              <a:rPr lang="es-ES" sz="2000" b="1" dirty="0"/>
              <a:t>Las aulas de informática</a:t>
            </a:r>
            <a:r>
              <a:rPr lang="es-ES" sz="2000" dirty="0"/>
              <a:t> de la Institución Educativa san Pedro Claver serán una herramienta clave y  líder en la prestación de servicios en sistemas informáticos y comunicaciones e innovación pedagógica, destacándose entre las demás instituciones por su calidad de servicio y eficiencia de mayor conocimiento a nivel local, regional y nacional</a:t>
            </a:r>
            <a:endParaRPr lang="es-CO" sz="2000" dirty="0"/>
          </a:p>
        </p:txBody>
      </p:sp>
    </p:spTree>
    <p:extLst>
      <p:ext uri="{BB962C8B-B14F-4D97-AF65-F5344CB8AC3E}">
        <p14:creationId xmlns:p14="http://schemas.microsoft.com/office/powerpoint/2010/main" val="3571236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ULO_ENTORNO_VIRTUAL_EV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MODULO_ENTORNO_VIRTUAL_EVA</Template>
  <TotalTime>1723</TotalTime>
  <Words>1686</Words>
  <Application>Microsoft Office PowerPoint</Application>
  <PresentationFormat>Presentación en pantalla (4:3)</PresentationFormat>
  <Paragraphs>314</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MODULO_ENTORNO_VIRTUAL_EVA</vt:lpstr>
      <vt:lpstr>PROYECTOS TECNOLOGICOS 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ENTORNO VIRTUAL DE APRENDIZAJE “EVA”</dc:title>
  <dc:creator>Mateo Jose</dc:creator>
  <cp:lastModifiedBy>Mateo</cp:lastModifiedBy>
  <cp:revision>86</cp:revision>
  <dcterms:created xsi:type="dcterms:W3CDTF">2010-10-16T11:00:32Z</dcterms:created>
  <dcterms:modified xsi:type="dcterms:W3CDTF">2014-10-18T16:37:16Z</dcterms:modified>
</cp:coreProperties>
</file>